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x-msvide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7" r:id="rId3"/>
    <p:sldId id="288" r:id="rId4"/>
    <p:sldId id="289" r:id="rId5"/>
    <p:sldId id="287" r:id="rId6"/>
    <p:sldId id="272" r:id="rId7"/>
    <p:sldId id="284" r:id="rId8"/>
    <p:sldId id="285" r:id="rId9"/>
    <p:sldId id="265" r:id="rId10"/>
    <p:sldId id="259" r:id="rId11"/>
    <p:sldId id="261" r:id="rId12"/>
    <p:sldId id="266" r:id="rId13"/>
    <p:sldId id="269" r:id="rId14"/>
    <p:sldId id="277" r:id="rId15"/>
    <p:sldId id="271" r:id="rId16"/>
    <p:sldId id="273" r:id="rId17"/>
    <p:sldId id="280" r:id="rId18"/>
    <p:sldId id="275" r:id="rId19"/>
    <p:sldId id="274" r:id="rId20"/>
    <p:sldId id="278" r:id="rId21"/>
    <p:sldId id="283" r:id="rId22"/>
    <p:sldId id="279" r:id="rId23"/>
    <p:sldId id="276" r:id="rId24"/>
    <p:sldId id="281" r:id="rId25"/>
    <p:sldId id="282" r:id="rId26"/>
    <p:sldId id="290" r:id="rId27"/>
    <p:sldId id="263" r:id="rId2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A"/>
    <a:srgbClr val="C6E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94" autoAdjust="0"/>
  </p:normalViewPr>
  <p:slideViewPr>
    <p:cSldViewPr snapToGrid="0" showGuides="1"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mercado\Dropbox\Proyecciones\PAIA\PAI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mercado\Desktop\PPT%20Comex%20Oct-18\NumerosArandanosF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s-PE" sz="1800" b="1" i="0" baseline="0" dirty="0">
                <a:effectLst/>
              </a:rPr>
              <a:t>EXPORTACIÓN DE ESPÁRRAGOS FRESCOS</a:t>
            </a:r>
            <a:endParaRPr lang="es-PE" dirty="0">
              <a:effectLst/>
            </a:endParaRPr>
          </a:p>
          <a:p>
            <a:pPr algn="ctr">
              <a:defRPr/>
            </a:pPr>
            <a:r>
              <a:rPr lang="es-PE" sz="1300" b="0" i="0" baseline="0" dirty="0">
                <a:effectLst/>
              </a:rPr>
              <a:t>1994 - 2017</a:t>
            </a:r>
            <a:endParaRPr lang="es-PE" sz="13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PAIA!$H$3</c:f>
              <c:strCache>
                <c:ptCount val="1"/>
                <c:pt idx="0">
                  <c:v>AEREO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D3-487A-AB78-0524B1E6F2D8}"/>
              </c:ext>
            </c:extLst>
          </c:dPt>
          <c:cat>
            <c:strRef>
              <c:f>PAIA!$E$4:$E$27</c:f>
              <c:strCache>
                <c:ptCount val="24"/>
                <c:pt idx="0">
                  <c:v>94</c:v>
                </c:pt>
                <c:pt idx="1">
                  <c:v>95</c:v>
                </c:pt>
                <c:pt idx="2">
                  <c:v>96</c:v>
                </c:pt>
                <c:pt idx="3">
                  <c:v>97</c:v>
                </c:pt>
                <c:pt idx="4">
                  <c:v>98</c:v>
                </c:pt>
                <c:pt idx="5">
                  <c:v>99</c:v>
                </c:pt>
                <c:pt idx="6">
                  <c:v>00</c:v>
                </c:pt>
                <c:pt idx="7">
                  <c:v>01</c:v>
                </c:pt>
                <c:pt idx="8">
                  <c:v>02</c:v>
                </c:pt>
                <c:pt idx="9">
                  <c:v>03</c:v>
                </c:pt>
                <c:pt idx="10">
                  <c:v>04</c:v>
                </c:pt>
                <c:pt idx="11">
                  <c:v>05</c:v>
                </c:pt>
                <c:pt idx="12">
                  <c:v>06</c:v>
                </c:pt>
                <c:pt idx="13">
                  <c:v>07</c:v>
                </c:pt>
                <c:pt idx="14">
                  <c:v>08</c:v>
                </c:pt>
                <c:pt idx="15">
                  <c:v>09</c:v>
                </c:pt>
                <c:pt idx="16">
                  <c:v>10</c:v>
                </c:pt>
                <c:pt idx="17">
                  <c:v>11</c:v>
                </c:pt>
                <c:pt idx="18">
                  <c:v>12</c:v>
                </c:pt>
                <c:pt idx="19">
                  <c:v>13</c:v>
                </c:pt>
                <c:pt idx="20">
                  <c:v>14</c:v>
                </c:pt>
                <c:pt idx="21">
                  <c:v>15</c:v>
                </c:pt>
                <c:pt idx="22">
                  <c:v>16</c:v>
                </c:pt>
                <c:pt idx="23">
                  <c:v>17</c:v>
                </c:pt>
              </c:strCache>
            </c:strRef>
          </c:cat>
          <c:val>
            <c:numRef>
              <c:f>PAIA!$H$4:$H$27</c:f>
              <c:numCache>
                <c:formatCode>#,##0</c:formatCode>
                <c:ptCount val="24"/>
                <c:pt idx="0">
                  <c:v>9208.2819999999992</c:v>
                </c:pt>
                <c:pt idx="1">
                  <c:v>11596.406000000001</c:v>
                </c:pt>
                <c:pt idx="2">
                  <c:v>12758.22</c:v>
                </c:pt>
                <c:pt idx="3">
                  <c:v>14799.540999999999</c:v>
                </c:pt>
                <c:pt idx="4">
                  <c:v>15698.081</c:v>
                </c:pt>
                <c:pt idx="5">
                  <c:v>23953.366999999998</c:v>
                </c:pt>
                <c:pt idx="6">
                  <c:v>35405.489000000001</c:v>
                </c:pt>
                <c:pt idx="7">
                  <c:v>39823.663999999997</c:v>
                </c:pt>
                <c:pt idx="8">
                  <c:v>51372.995999999999</c:v>
                </c:pt>
                <c:pt idx="9">
                  <c:v>63035.379000000001</c:v>
                </c:pt>
                <c:pt idx="10">
                  <c:v>65476.258000000002</c:v>
                </c:pt>
                <c:pt idx="11">
                  <c:v>66150.411999999997</c:v>
                </c:pt>
                <c:pt idx="12">
                  <c:v>73274.895000000004</c:v>
                </c:pt>
                <c:pt idx="13">
                  <c:v>78589.941000000006</c:v>
                </c:pt>
                <c:pt idx="14">
                  <c:v>77683.557000000001</c:v>
                </c:pt>
                <c:pt idx="15">
                  <c:v>94081.731</c:v>
                </c:pt>
                <c:pt idx="16">
                  <c:v>95875.087</c:v>
                </c:pt>
                <c:pt idx="17">
                  <c:v>100184.06299999999</c:v>
                </c:pt>
                <c:pt idx="18">
                  <c:v>100549.75199999999</c:v>
                </c:pt>
                <c:pt idx="19">
                  <c:v>114784.46465838862</c:v>
                </c:pt>
                <c:pt idx="20">
                  <c:v>122533.02199743944</c:v>
                </c:pt>
                <c:pt idx="21">
                  <c:v>121672.46820633012</c:v>
                </c:pt>
                <c:pt idx="22">
                  <c:v>111132.31045271539</c:v>
                </c:pt>
                <c:pt idx="23">
                  <c:v>94216.295380877375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D3-487A-AB78-0524B1E6F2D8}"/>
            </c:ext>
          </c:extLst>
        </c:ser>
        <c:ser>
          <c:idx val="1"/>
          <c:order val="1"/>
          <c:tx>
            <c:strRef>
              <c:f>PAIA!$G$3</c:f>
              <c:strCache>
                <c:ptCount val="1"/>
                <c:pt idx="0">
                  <c:v>MARITIMO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PAIA!$E$4:$E$27</c:f>
              <c:strCache>
                <c:ptCount val="24"/>
                <c:pt idx="0">
                  <c:v>94</c:v>
                </c:pt>
                <c:pt idx="1">
                  <c:v>95</c:v>
                </c:pt>
                <c:pt idx="2">
                  <c:v>96</c:v>
                </c:pt>
                <c:pt idx="3">
                  <c:v>97</c:v>
                </c:pt>
                <c:pt idx="4">
                  <c:v>98</c:v>
                </c:pt>
                <c:pt idx="5">
                  <c:v>99</c:v>
                </c:pt>
                <c:pt idx="6">
                  <c:v>00</c:v>
                </c:pt>
                <c:pt idx="7">
                  <c:v>01</c:v>
                </c:pt>
                <c:pt idx="8">
                  <c:v>02</c:v>
                </c:pt>
                <c:pt idx="9">
                  <c:v>03</c:v>
                </c:pt>
                <c:pt idx="10">
                  <c:v>04</c:v>
                </c:pt>
                <c:pt idx="11">
                  <c:v>05</c:v>
                </c:pt>
                <c:pt idx="12">
                  <c:v>06</c:v>
                </c:pt>
                <c:pt idx="13">
                  <c:v>07</c:v>
                </c:pt>
                <c:pt idx="14">
                  <c:v>08</c:v>
                </c:pt>
                <c:pt idx="15">
                  <c:v>09</c:v>
                </c:pt>
                <c:pt idx="16">
                  <c:v>10</c:v>
                </c:pt>
                <c:pt idx="17">
                  <c:v>11</c:v>
                </c:pt>
                <c:pt idx="18">
                  <c:v>12</c:v>
                </c:pt>
                <c:pt idx="19">
                  <c:v>13</c:v>
                </c:pt>
                <c:pt idx="20">
                  <c:v>14</c:v>
                </c:pt>
                <c:pt idx="21">
                  <c:v>15</c:v>
                </c:pt>
                <c:pt idx="22">
                  <c:v>16</c:v>
                </c:pt>
                <c:pt idx="23">
                  <c:v>17</c:v>
                </c:pt>
              </c:strCache>
            </c:strRef>
          </c:cat>
          <c:val>
            <c:numRef>
              <c:f>PAIA!$G$4:$G$27</c:f>
              <c:numCache>
                <c:formatCode>#,##0</c:formatCode>
                <c:ptCount val="24"/>
                <c:pt idx="0">
                  <c:v>952.79100000000108</c:v>
                </c:pt>
                <c:pt idx="1">
                  <c:v>567.89099999999962</c:v>
                </c:pt>
                <c:pt idx="2">
                  <c:v>1053.3370000000014</c:v>
                </c:pt>
                <c:pt idx="3">
                  <c:v>870.61000000000058</c:v>
                </c:pt>
                <c:pt idx="4">
                  <c:v>1633.6069999999982</c:v>
                </c:pt>
                <c:pt idx="5">
                  <c:v>3028.1200000000026</c:v>
                </c:pt>
                <c:pt idx="6">
                  <c:v>1603.2339399999983</c:v>
                </c:pt>
                <c:pt idx="7">
                  <c:v>1785.1117220000087</c:v>
                </c:pt>
                <c:pt idx="8">
                  <c:v>1411.2134949999963</c:v>
                </c:pt>
                <c:pt idx="9">
                  <c:v>4052.9036909999995</c:v>
                </c:pt>
                <c:pt idx="10">
                  <c:v>6557.6670339999982</c:v>
                </c:pt>
                <c:pt idx="11">
                  <c:v>13873.600221000001</c:v>
                </c:pt>
                <c:pt idx="12">
                  <c:v>18576.452962000098</c:v>
                </c:pt>
                <c:pt idx="13">
                  <c:v>17767.268189999886</c:v>
                </c:pt>
                <c:pt idx="14">
                  <c:v>30993.763160000002</c:v>
                </c:pt>
                <c:pt idx="15">
                  <c:v>26698.342062000011</c:v>
                </c:pt>
                <c:pt idx="16">
                  <c:v>27876.890182999996</c:v>
                </c:pt>
                <c:pt idx="17">
                  <c:v>24745.304327000005</c:v>
                </c:pt>
                <c:pt idx="18">
                  <c:v>17524.557637999998</c:v>
                </c:pt>
                <c:pt idx="19">
                  <c:v>15927.818564304107</c:v>
                </c:pt>
                <c:pt idx="20">
                  <c:v>19239.498149993888</c:v>
                </c:pt>
                <c:pt idx="21">
                  <c:v>15713.986648040765</c:v>
                </c:pt>
                <c:pt idx="22">
                  <c:v>21085.312077148454</c:v>
                </c:pt>
                <c:pt idx="23">
                  <c:v>27290.990009124755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D3-487A-AB78-0524B1E6F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2365312"/>
        <c:axId val="192366848"/>
      </c:barChart>
      <c:catAx>
        <c:axId val="19236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2366848"/>
        <c:crosses val="autoZero"/>
        <c:auto val="1"/>
        <c:lblAlgn val="ctr"/>
        <c:lblOffset val="100"/>
        <c:noMultiLvlLbl val="0"/>
      </c:catAx>
      <c:valAx>
        <c:axId val="1923668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500" b="0"/>
                </a:pPr>
                <a:r>
                  <a:rPr lang="es-PE" sz="1500" b="0" dirty="0"/>
                  <a:t>TONELADAS</a:t>
                </a:r>
              </a:p>
            </c:rich>
          </c:tx>
          <c:layout>
            <c:manualLayout>
              <c:xMode val="edge"/>
              <c:yMode val="edge"/>
              <c:x val="1.6801957903622884E-2"/>
              <c:y val="0.21247197504950396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500"/>
            </a:pPr>
            <a:endParaRPr lang="es-ES"/>
          </a:p>
        </c:txPr>
        <c:crossAx val="19236531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300"/>
          </a:pPr>
          <a:endParaRPr lang="es-ES"/>
        </a:p>
      </c:txPr>
    </c:legend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 sz="1800" b="0" i="0" baseline="0">
                <a:effectLst/>
              </a:rPr>
              <a:t>EXPORTACIÓN DE ARÁNDANOS FRESCOS</a:t>
            </a:r>
            <a:endParaRPr lang="es-PE">
              <a:effectLst/>
            </a:endParaRPr>
          </a:p>
          <a:p>
            <a:pPr>
              <a:defRPr/>
            </a:pPr>
            <a:r>
              <a:rPr lang="es-PE" sz="1800" b="0" i="0" baseline="0">
                <a:effectLst/>
              </a:rPr>
              <a:t>Periodo: 2011 - 2017</a:t>
            </a:r>
            <a:endParaRPr lang="es-PE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TD!$D$17</c:f>
              <c:strCache>
                <c:ptCount val="1"/>
                <c:pt idx="0">
                  <c:v>MARITIMO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TD!$B$18:$B$24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TD!$D$18:$D$24</c:f>
              <c:numCache>
                <c:formatCode>#,##0</c:formatCode>
                <c:ptCount val="7"/>
                <c:pt idx="0">
                  <c:v>0</c:v>
                </c:pt>
                <c:pt idx="1">
                  <c:v>1300</c:v>
                </c:pt>
                <c:pt idx="2">
                  <c:v>623856</c:v>
                </c:pt>
                <c:pt idx="3">
                  <c:v>2321911</c:v>
                </c:pt>
                <c:pt idx="4">
                  <c:v>8429164</c:v>
                </c:pt>
                <c:pt idx="5">
                  <c:v>24054043</c:v>
                </c:pt>
                <c:pt idx="6">
                  <c:v>40248303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B-4610-AD16-7BA1BF8FE8CD}"/>
            </c:ext>
          </c:extLst>
        </c:ser>
        <c:ser>
          <c:idx val="0"/>
          <c:order val="1"/>
          <c:tx>
            <c:strRef>
              <c:f>TD!$C$17</c:f>
              <c:strCache>
                <c:ptCount val="1"/>
                <c:pt idx="0">
                  <c:v>AEREO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TD!$B$18:$B$24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TD!$C$18:$C$24</c:f>
              <c:numCache>
                <c:formatCode>#,##0</c:formatCode>
                <c:ptCount val="7"/>
                <c:pt idx="0">
                  <c:v>6721</c:v>
                </c:pt>
                <c:pt idx="1">
                  <c:v>46615</c:v>
                </c:pt>
                <c:pt idx="2">
                  <c:v>889235</c:v>
                </c:pt>
                <c:pt idx="3">
                  <c:v>580205</c:v>
                </c:pt>
                <c:pt idx="4">
                  <c:v>1887565</c:v>
                </c:pt>
                <c:pt idx="5">
                  <c:v>4028173</c:v>
                </c:pt>
                <c:pt idx="6">
                  <c:v>2747211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4B-4610-AD16-7BA1BF8FE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312448"/>
        <c:axId val="192313984"/>
      </c:barChart>
      <c:catAx>
        <c:axId val="19231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2313984"/>
        <c:crosses val="autoZero"/>
        <c:auto val="1"/>
        <c:lblAlgn val="ctr"/>
        <c:lblOffset val="100"/>
        <c:noMultiLvlLbl val="0"/>
      </c:catAx>
      <c:valAx>
        <c:axId val="19231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231244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6096269379052824E-2"/>
                <c:y val="0.2446124617760814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s-PE" sz="1500"/>
                    <a:t>TONELADAS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0D4F6-F45D-4426-8DBE-A44BAAB7F997}" type="datetimeFigureOut">
              <a:rPr lang="es-PE" smtClean="0"/>
              <a:t>24/10/2018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F6EF3-F1E2-4C06-ABFD-843E0EE3E7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54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F6EF3-F1E2-4C06-ABFD-843E0EE3E711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300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74AF-DB48-45F6-A476-AFF7C9681028}" type="datetimeFigureOut">
              <a:rPr lang="es-PE" smtClean="0"/>
              <a:t>24/10/2018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AAA-2E41-444B-B1C6-95ADA808A4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98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74AF-DB48-45F6-A476-AFF7C9681028}" type="datetimeFigureOut">
              <a:rPr lang="es-PE" smtClean="0"/>
              <a:t>24/10/2018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AAA-2E41-444B-B1C6-95ADA808A4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1135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74AF-DB48-45F6-A476-AFF7C9681028}" type="datetimeFigureOut">
              <a:rPr lang="es-PE" smtClean="0"/>
              <a:t>24/10/2018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AAA-2E41-444B-B1C6-95ADA808A4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806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74AF-DB48-45F6-A476-AFF7C9681028}" type="datetimeFigureOut">
              <a:rPr lang="es-PE" smtClean="0"/>
              <a:t>24/10/2018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AAA-2E41-444B-B1C6-95ADA808A4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889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74AF-DB48-45F6-A476-AFF7C9681028}" type="datetimeFigureOut">
              <a:rPr lang="es-PE" smtClean="0"/>
              <a:t>24/10/2018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AAA-2E41-444B-B1C6-95ADA808A4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977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74AF-DB48-45F6-A476-AFF7C9681028}" type="datetimeFigureOut">
              <a:rPr lang="es-PE" smtClean="0"/>
              <a:t>24/10/2018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AAA-2E41-444B-B1C6-95ADA808A4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727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74AF-DB48-45F6-A476-AFF7C9681028}" type="datetimeFigureOut">
              <a:rPr lang="es-PE" smtClean="0"/>
              <a:t>24/10/2018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AAA-2E41-444B-B1C6-95ADA808A4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853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74AF-DB48-45F6-A476-AFF7C9681028}" type="datetimeFigureOut">
              <a:rPr lang="es-PE" smtClean="0"/>
              <a:t>24/10/2018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AAA-2E41-444B-B1C6-95ADA808A4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223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74AF-DB48-45F6-A476-AFF7C9681028}" type="datetimeFigureOut">
              <a:rPr lang="es-PE" smtClean="0"/>
              <a:t>24/10/2018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AAA-2E41-444B-B1C6-95ADA808A4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456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74AF-DB48-45F6-A476-AFF7C9681028}" type="datetimeFigureOut">
              <a:rPr lang="es-PE" smtClean="0"/>
              <a:t>24/10/2018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AAA-2E41-444B-B1C6-95ADA808A4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1284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74AF-DB48-45F6-A476-AFF7C9681028}" type="datetimeFigureOut">
              <a:rPr lang="es-PE" smtClean="0"/>
              <a:t>24/10/2018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6AAA-2E41-444B-B1C6-95ADA808A4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663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774AF-DB48-45F6-A476-AFF7C9681028}" type="datetimeFigureOut">
              <a:rPr lang="es-PE" smtClean="0"/>
              <a:t>24/10/2018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D6AAA-2E41-444B-B1C6-95ADA808A4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741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jpeg"/><Relationship Id="rId3" Type="http://schemas.openxmlformats.org/officeDocument/2006/relationships/image" Target="../media/image5.png"/><Relationship Id="rId7" Type="http://schemas.openxmlformats.org/officeDocument/2006/relationships/image" Target="../media/image32.gif"/><Relationship Id="rId12" Type="http://schemas.openxmlformats.org/officeDocument/2006/relationships/image" Target="../media/image8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36.gif"/><Relationship Id="rId5" Type="http://schemas.openxmlformats.org/officeDocument/2006/relationships/image" Target="../media/image6.gif"/><Relationship Id="rId10" Type="http://schemas.openxmlformats.org/officeDocument/2006/relationships/image" Target="../media/image35.gif"/><Relationship Id="rId4" Type="http://schemas.openxmlformats.org/officeDocument/2006/relationships/image" Target="../media/image31.png"/><Relationship Id="rId9" Type="http://schemas.openxmlformats.org/officeDocument/2006/relationships/image" Target="../media/image34.jpeg"/><Relationship Id="rId1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.jpeg"/><Relationship Id="rId12" Type="http://schemas.openxmlformats.org/officeDocument/2006/relationships/image" Target="../media/image38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36.gif"/><Relationship Id="rId5" Type="http://schemas.openxmlformats.org/officeDocument/2006/relationships/image" Target="../media/image32.gif"/><Relationship Id="rId10" Type="http://schemas.openxmlformats.org/officeDocument/2006/relationships/image" Target="../media/image35.gif"/><Relationship Id="rId4" Type="http://schemas.openxmlformats.org/officeDocument/2006/relationships/image" Target="../media/image7.gif"/><Relationship Id="rId9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wmv"/><Relationship Id="rId13" Type="http://schemas.openxmlformats.org/officeDocument/2006/relationships/image" Target="../media/image7.gif"/><Relationship Id="rId18" Type="http://schemas.openxmlformats.org/officeDocument/2006/relationships/image" Target="../media/image12.png"/><Relationship Id="rId3" Type="http://schemas.microsoft.com/office/2007/relationships/media" Target="../media/media2.wmv"/><Relationship Id="rId7" Type="http://schemas.microsoft.com/office/2007/relationships/media" Target="../media/media4.wmv"/><Relationship Id="rId12" Type="http://schemas.openxmlformats.org/officeDocument/2006/relationships/image" Target="../media/image6.gif"/><Relationship Id="rId17" Type="http://schemas.openxmlformats.org/officeDocument/2006/relationships/image" Target="../media/image11.png"/><Relationship Id="rId2" Type="http://schemas.openxmlformats.org/officeDocument/2006/relationships/video" Target="../media/media1.avi"/><Relationship Id="rId16" Type="http://schemas.openxmlformats.org/officeDocument/2006/relationships/image" Target="../media/image10.png"/><Relationship Id="rId1" Type="http://schemas.microsoft.com/office/2007/relationships/media" Target="../media/media1.avi"/><Relationship Id="rId6" Type="http://schemas.openxmlformats.org/officeDocument/2006/relationships/video" Target="../media/media3.wmv"/><Relationship Id="rId11" Type="http://schemas.openxmlformats.org/officeDocument/2006/relationships/image" Target="../media/image5.png"/><Relationship Id="rId5" Type="http://schemas.microsoft.com/office/2007/relationships/media" Target="../media/media3.wmv"/><Relationship Id="rId15" Type="http://schemas.openxmlformats.org/officeDocument/2006/relationships/image" Target="../media/image9.png"/><Relationship Id="rId10" Type="http://schemas.openxmlformats.org/officeDocument/2006/relationships/image" Target="../media/image3.gif"/><Relationship Id="rId4" Type="http://schemas.openxmlformats.org/officeDocument/2006/relationships/video" Target="../media/media2.wm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33400" y="5705284"/>
            <a:ext cx="3329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Victor Mercado</a:t>
            </a:r>
          </a:p>
          <a:p>
            <a:r>
              <a:rPr lang="es-PE" dirty="0">
                <a:solidFill>
                  <a:schemeClr val="bg1"/>
                </a:solidFill>
              </a:rPr>
              <a:t>Gerente comercial y de proyectos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1" y="5597848"/>
            <a:ext cx="1685364" cy="641587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44288" y="247280"/>
            <a:ext cx="5009029" cy="2106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4500" b="1" dirty="0">
                <a:solidFill>
                  <a:schemeClr val="bg1"/>
                </a:solidFill>
              </a:rPr>
              <a:t>CADENA </a:t>
            </a:r>
            <a:r>
              <a:rPr lang="es-PE" sz="3000" b="1" dirty="0">
                <a:solidFill>
                  <a:schemeClr val="bg1"/>
                </a:solidFill>
              </a:rPr>
              <a:t>DE</a:t>
            </a:r>
            <a:r>
              <a:rPr lang="es-PE" sz="4500" b="1" dirty="0">
                <a:solidFill>
                  <a:schemeClr val="bg1"/>
                </a:solidFill>
              </a:rPr>
              <a:t> FRÍO </a:t>
            </a:r>
            <a:r>
              <a:rPr lang="es-PE" sz="3000" b="1" dirty="0">
                <a:solidFill>
                  <a:schemeClr val="bg1"/>
                </a:solidFill>
              </a:rPr>
              <a:t>EN LA </a:t>
            </a:r>
            <a:r>
              <a:rPr lang="es-PE" sz="4500" b="1" dirty="0">
                <a:solidFill>
                  <a:schemeClr val="bg1"/>
                </a:solidFill>
              </a:rPr>
              <a:t>AGROEXPORTACIÓN VÍA AÉREA</a:t>
            </a:r>
          </a:p>
        </p:txBody>
      </p:sp>
    </p:spTree>
    <p:extLst>
      <p:ext uri="{BB962C8B-B14F-4D97-AF65-F5344CB8AC3E}">
        <p14:creationId xmlns:p14="http://schemas.microsoft.com/office/powerpoint/2010/main" val="3314966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28650" y="365126"/>
            <a:ext cx="7886700" cy="889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>
                <a:solidFill>
                  <a:schemeClr val="bg1"/>
                </a:solidFill>
              </a:rPr>
              <a:t>LOGÍSTICA </a:t>
            </a:r>
            <a:r>
              <a:rPr lang="es-PE" sz="3000" dirty="0">
                <a:solidFill>
                  <a:schemeClr val="bg1"/>
                </a:solidFill>
              </a:rPr>
              <a:t>DE</a:t>
            </a:r>
            <a:r>
              <a:rPr lang="es-PE" dirty="0">
                <a:solidFill>
                  <a:schemeClr val="bg1"/>
                </a:solidFill>
              </a:rPr>
              <a:t> PERECIBLES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35" y="2202205"/>
            <a:ext cx="838142" cy="83814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5" y="4796118"/>
            <a:ext cx="791976" cy="791976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626965" y="2202205"/>
            <a:ext cx="261539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chemeClr val="bg1"/>
                </a:solidFill>
              </a:rPr>
              <a:t>FLUJO eficiente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chemeClr val="bg1"/>
                </a:solidFill>
              </a:rPr>
              <a:t>COSTO óptimo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chemeClr val="bg1"/>
                </a:solidFill>
              </a:rPr>
              <a:t>TIEMPO adecuado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chemeClr val="bg1"/>
                </a:solidFill>
              </a:rPr>
              <a:t>Retrasar el DETERIORO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chemeClr val="bg1"/>
                </a:solidFill>
              </a:rPr>
              <a:t>Aportar INOCUIDAD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solidFill>
                  <a:schemeClr val="bg1"/>
                </a:solidFill>
              </a:rPr>
              <a:t>Preservar la CALIDAD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675" y="1407459"/>
            <a:ext cx="2604938" cy="2604938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5782331" y="4164797"/>
            <a:ext cx="2598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>
                <a:solidFill>
                  <a:schemeClr val="bg1"/>
                </a:solidFill>
              </a:rPr>
              <a:t>VIDA ÚTIL (anaquel)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>
                <a:solidFill>
                  <a:schemeClr val="bg1"/>
                </a:solidFill>
              </a:rPr>
              <a:t>CALIDAD / INOCUIDAD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>
                <a:solidFill>
                  <a:schemeClr val="bg1"/>
                </a:solidFill>
              </a:rPr>
              <a:t>TRAZABLE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886556" y="2524506"/>
            <a:ext cx="114326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26964" y="1407459"/>
            <a:ext cx="3672245" cy="46347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/>
          <p:cNvSpPr/>
          <p:nvPr/>
        </p:nvSpPr>
        <p:spPr>
          <a:xfrm>
            <a:off x="5499796" y="1407459"/>
            <a:ext cx="2870817" cy="46347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/>
          <p:cNvSpPr txBox="1"/>
          <p:nvPr/>
        </p:nvSpPr>
        <p:spPr>
          <a:xfrm>
            <a:off x="4373686" y="2511058"/>
            <a:ext cx="114326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0" dirty="0">
                <a:solidFill>
                  <a:schemeClr val="bg1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696407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3043112"/>
            <a:ext cx="9143999" cy="7733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PE" dirty="0">
                <a:solidFill>
                  <a:srgbClr val="00487A"/>
                </a:solidFill>
              </a:rPr>
              <a:t>MODOS DE TRANSPORTE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72" y="564018"/>
            <a:ext cx="5580809" cy="21392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58" y="3815696"/>
            <a:ext cx="3625522" cy="28866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1"/>
          <a:stretch/>
        </p:blipFill>
        <p:spPr>
          <a:xfrm>
            <a:off x="-8968" y="4998085"/>
            <a:ext cx="4545109" cy="170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52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484679"/>
              </p:ext>
            </p:extLst>
          </p:nvPr>
        </p:nvGraphicFramePr>
        <p:xfrm>
          <a:off x="986119" y="1515037"/>
          <a:ext cx="7216588" cy="42899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0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1269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2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Alcance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00487A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00487A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2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Capacidad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00487A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00487A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2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Conectividad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00487A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00487A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2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Flexibilidad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00487A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00487A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2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Rapidez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00487A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00487A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2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Seguridad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00487A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00487A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C0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2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Costo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00487A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00487A"/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9933"/>
          </a:xfrm>
        </p:spPr>
        <p:txBody>
          <a:bodyPr/>
          <a:lstStyle/>
          <a:p>
            <a:r>
              <a:rPr lang="es-PE" dirty="0">
                <a:solidFill>
                  <a:schemeClr val="bg1"/>
                </a:solidFill>
              </a:rPr>
              <a:t>COMPARATIVO </a:t>
            </a:r>
            <a:r>
              <a:rPr lang="es-PE" sz="3000" dirty="0">
                <a:solidFill>
                  <a:schemeClr val="bg1"/>
                </a:solidFill>
              </a:rPr>
              <a:t>ENTRE</a:t>
            </a:r>
            <a:r>
              <a:rPr lang="es-PE" dirty="0">
                <a:solidFill>
                  <a:schemeClr val="bg1"/>
                </a:solidFill>
              </a:rPr>
              <a:t> MODOS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67" y="1764154"/>
            <a:ext cx="877745" cy="8777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45" y="1583555"/>
            <a:ext cx="860369" cy="102393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68" y="1910822"/>
            <a:ext cx="1039363" cy="73107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86119" y="5868167"/>
            <a:ext cx="2311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/>
              <a:t>Fuente: adaptado de </a:t>
            </a:r>
            <a:r>
              <a:rPr lang="es-PE" sz="1000" dirty="0" err="1"/>
              <a:t>Perret</a:t>
            </a:r>
            <a:r>
              <a:rPr lang="es-PE" sz="1000" dirty="0"/>
              <a:t> et. al. (2002)</a:t>
            </a:r>
          </a:p>
          <a:p>
            <a:r>
              <a:rPr lang="es-PE" sz="1000" dirty="0"/>
              <a:t>Elaborado por: Frío Aéreo</a:t>
            </a:r>
          </a:p>
        </p:txBody>
      </p:sp>
    </p:spTree>
    <p:extLst>
      <p:ext uri="{BB962C8B-B14F-4D97-AF65-F5344CB8AC3E}">
        <p14:creationId xmlns:p14="http://schemas.microsoft.com/office/powerpoint/2010/main" val="3859439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235152"/>
              </p:ext>
            </p:extLst>
          </p:nvPr>
        </p:nvGraphicFramePr>
        <p:xfrm>
          <a:off x="986119" y="1515037"/>
          <a:ext cx="7216588" cy="448878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80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1269">
                <a:tc>
                  <a:txBody>
                    <a:bodyPr/>
                    <a:lstStyle/>
                    <a:p>
                      <a:pPr algn="ctr"/>
                      <a:r>
                        <a:rPr lang="es-PE" b="1" dirty="0"/>
                        <a:t>TIPO</a:t>
                      </a:r>
                      <a:r>
                        <a:rPr lang="es-PE" b="1" baseline="0" dirty="0"/>
                        <a:t> DE CARGA</a:t>
                      </a:r>
                      <a:endParaRPr lang="es-PE" b="1" dirty="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2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Granel / Líquidos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2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Pesada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2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Perecible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2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Urgente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2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Alto valor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2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Frágil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240"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Peligrosa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9933"/>
          </a:xfrm>
        </p:spPr>
        <p:txBody>
          <a:bodyPr>
            <a:normAutofit fontScale="90000"/>
          </a:bodyPr>
          <a:lstStyle/>
          <a:p>
            <a:r>
              <a:rPr lang="es-PE" dirty="0">
                <a:solidFill>
                  <a:schemeClr val="bg1"/>
                </a:solidFill>
              </a:rPr>
              <a:t>ADECUACIÓN: CARGA - TRANSPORTE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67" y="1764154"/>
            <a:ext cx="877745" cy="8777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45" y="1583555"/>
            <a:ext cx="860369" cy="102393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68" y="1910822"/>
            <a:ext cx="1039363" cy="73107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86119" y="5868167"/>
            <a:ext cx="2311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/>
              <a:t>Fuente: adaptado de </a:t>
            </a:r>
            <a:r>
              <a:rPr lang="es-PE" sz="1000" dirty="0" err="1"/>
              <a:t>Perret</a:t>
            </a:r>
            <a:r>
              <a:rPr lang="es-PE" sz="1000" dirty="0"/>
              <a:t> et. al. (2002)</a:t>
            </a:r>
          </a:p>
          <a:p>
            <a:r>
              <a:rPr lang="es-PE" sz="1000" dirty="0"/>
              <a:t>Elaborado por: Frío Aéreo</a:t>
            </a:r>
          </a:p>
        </p:txBody>
      </p:sp>
    </p:spTree>
    <p:extLst>
      <p:ext uri="{BB962C8B-B14F-4D97-AF65-F5344CB8AC3E}">
        <p14:creationId xmlns:p14="http://schemas.microsoft.com/office/powerpoint/2010/main" val="400727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78275" y="365126"/>
            <a:ext cx="7547162" cy="889933"/>
          </a:xfrm>
        </p:spPr>
        <p:txBody>
          <a:bodyPr>
            <a:normAutofit/>
          </a:bodyPr>
          <a:lstStyle/>
          <a:p>
            <a:r>
              <a:rPr lang="es-PE" dirty="0">
                <a:solidFill>
                  <a:srgbClr val="00487A"/>
                </a:solidFill>
              </a:rPr>
              <a:t>CASO: ESPÁRRAGOS FRESCOS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87" y="1315236"/>
            <a:ext cx="6499413" cy="433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71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/>
        </p:nvSpPr>
        <p:spPr>
          <a:xfrm>
            <a:off x="5297690" y="1520079"/>
            <a:ext cx="3595298" cy="4181473"/>
          </a:xfrm>
          <a:prstGeom prst="rect">
            <a:avLst/>
          </a:prstGeom>
          <a:solidFill>
            <a:srgbClr val="00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dirty="0"/>
              <a:t>IMPORTADOR</a:t>
            </a:r>
          </a:p>
          <a:p>
            <a:pPr algn="ctr"/>
            <a:r>
              <a:rPr lang="es-PE" dirty="0"/>
              <a:t>(EE.UU.)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80759" y="365126"/>
            <a:ext cx="7177123" cy="889933"/>
          </a:xfrm>
        </p:spPr>
        <p:txBody>
          <a:bodyPr>
            <a:noAutofit/>
          </a:bodyPr>
          <a:lstStyle/>
          <a:p>
            <a:pPr algn="r"/>
            <a:r>
              <a:rPr lang="es-PE" sz="4000" dirty="0">
                <a:solidFill>
                  <a:srgbClr val="00487A"/>
                </a:solidFill>
              </a:rPr>
              <a:t>FLUJO LOGÍSTICO </a:t>
            </a:r>
            <a:r>
              <a:rPr lang="es-PE" sz="3000" dirty="0">
                <a:solidFill>
                  <a:srgbClr val="00487A"/>
                </a:solidFill>
              </a:rPr>
              <a:t>EN LA</a:t>
            </a:r>
            <a:r>
              <a:rPr lang="es-PE" sz="4000" dirty="0">
                <a:solidFill>
                  <a:srgbClr val="00487A"/>
                </a:solidFill>
              </a:rPr>
              <a:t> VÍA AÉREA</a:t>
            </a:r>
            <a:endParaRPr lang="es-PE" sz="2000" dirty="0">
              <a:solidFill>
                <a:srgbClr val="00487A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16" y="3527479"/>
            <a:ext cx="605480" cy="6054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79" y="3503281"/>
            <a:ext cx="860803" cy="6054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34" y="3391718"/>
            <a:ext cx="710190" cy="7101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25" y="3439868"/>
            <a:ext cx="668893" cy="6688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2"/>
          <a:stretch/>
        </p:blipFill>
        <p:spPr>
          <a:xfrm>
            <a:off x="501265" y="3429000"/>
            <a:ext cx="300031" cy="673959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30331" y="4204446"/>
            <a:ext cx="596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b="1" dirty="0">
                <a:solidFill>
                  <a:srgbClr val="00487A"/>
                </a:solidFill>
              </a:rPr>
              <a:t>CAMPO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012991" y="4204446"/>
            <a:ext cx="9957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b="1" dirty="0">
                <a:solidFill>
                  <a:srgbClr val="00487A"/>
                </a:solidFill>
              </a:rPr>
              <a:t>PROCESADORA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238236" y="4204446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b="1" dirty="0">
                <a:solidFill>
                  <a:srgbClr val="00487A"/>
                </a:solidFill>
              </a:rPr>
              <a:t>TRANSPORTE</a:t>
            </a:r>
          </a:p>
          <a:p>
            <a:pPr algn="ctr"/>
            <a:r>
              <a:rPr lang="es-PE" sz="1000" b="1" dirty="0">
                <a:solidFill>
                  <a:srgbClr val="00487A"/>
                </a:solidFill>
              </a:rPr>
              <a:t>TERRESTRE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462281" y="4204446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00" b="1" dirty="0">
                <a:solidFill>
                  <a:srgbClr val="00487A"/>
                </a:solidFill>
              </a:rPr>
              <a:t>DEPÓSITO </a:t>
            </a:r>
          </a:p>
          <a:p>
            <a:pPr algn="ctr"/>
            <a:r>
              <a:rPr lang="es-PE" sz="1000" b="1" dirty="0">
                <a:solidFill>
                  <a:srgbClr val="00487A"/>
                </a:solidFill>
              </a:rPr>
              <a:t>TEMPORAL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493973" y="4204446"/>
            <a:ext cx="795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b="1" dirty="0">
                <a:solidFill>
                  <a:srgbClr val="00487A"/>
                </a:solidFill>
              </a:rPr>
              <a:t>AEROLÍNEA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409930" y="4204446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00" b="1" dirty="0">
                <a:solidFill>
                  <a:schemeClr val="bg1"/>
                </a:solidFill>
              </a:rPr>
              <a:t>CENTRO DE</a:t>
            </a:r>
          </a:p>
          <a:p>
            <a:pPr algn="ctr"/>
            <a:r>
              <a:rPr lang="es-PE" sz="1000" b="1" dirty="0">
                <a:solidFill>
                  <a:schemeClr val="bg1"/>
                </a:solidFill>
              </a:rPr>
              <a:t>DISTRIBUCIÓN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591031" y="4200414"/>
            <a:ext cx="952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b="1" dirty="0">
                <a:solidFill>
                  <a:schemeClr val="bg1"/>
                </a:solidFill>
              </a:rPr>
              <a:t>CONSUMIDOR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29" y="3434322"/>
            <a:ext cx="674439" cy="674439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59" y="3501002"/>
            <a:ext cx="588484" cy="596952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2897604" y="1520080"/>
            <a:ext cx="145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>
                <a:solidFill>
                  <a:srgbClr val="00487A"/>
                </a:solidFill>
              </a:rPr>
              <a:t>EXPORTADOR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643957" y="2699524"/>
            <a:ext cx="2108646" cy="571038"/>
            <a:chOff x="1299882" y="2154433"/>
            <a:chExt cx="2108646" cy="571038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272" y="2241931"/>
              <a:ext cx="308071" cy="400110"/>
            </a:xfrm>
            <a:prstGeom prst="rect">
              <a:avLst/>
            </a:prstGeom>
          </p:spPr>
        </p:pic>
        <p:sp>
          <p:nvSpPr>
            <p:cNvPr id="36" name="CuadroTexto 35"/>
            <p:cNvSpPr txBox="1"/>
            <p:nvPr/>
          </p:nvSpPr>
          <p:spPr>
            <a:xfrm>
              <a:off x="1445990" y="2259199"/>
              <a:ext cx="1310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000" b="1" dirty="0"/>
                <a:t>AGENTE DE CARGA</a:t>
              </a:r>
            </a:p>
            <a:p>
              <a:pPr algn="r"/>
              <a:r>
                <a:rPr lang="es-PE" sz="1000" b="1" dirty="0"/>
                <a:t>AGENTE DE ADUANA</a:t>
              </a:r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1299882" y="2154433"/>
              <a:ext cx="2108646" cy="57103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598484" y="4647029"/>
            <a:ext cx="2402542" cy="531552"/>
            <a:chOff x="3128682" y="4677458"/>
            <a:chExt cx="2402542" cy="531552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726" y="4743179"/>
              <a:ext cx="336196" cy="400111"/>
            </a:xfrm>
            <a:prstGeom prst="rect">
              <a:avLst/>
            </a:prstGeom>
          </p:spPr>
        </p:pic>
        <p:sp>
          <p:nvSpPr>
            <p:cNvPr id="38" name="CuadroTexto 37"/>
            <p:cNvSpPr txBox="1"/>
            <p:nvPr/>
          </p:nvSpPr>
          <p:spPr>
            <a:xfrm>
              <a:off x="4248248" y="4743179"/>
              <a:ext cx="5549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PE" sz="1000" b="1" dirty="0"/>
                <a:t>SUNAT</a:t>
              </a: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4248248" y="4912485"/>
              <a:ext cx="6078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PE" sz="1000" b="1" dirty="0"/>
                <a:t>SENASA</a:t>
              </a:r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3128682" y="4677458"/>
              <a:ext cx="2402542" cy="5315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867" y="2837619"/>
            <a:ext cx="632556" cy="68986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98" y="3468756"/>
            <a:ext cx="674530" cy="674530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5427665" y="4200414"/>
            <a:ext cx="90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00" b="1" dirty="0">
                <a:solidFill>
                  <a:schemeClr val="bg1"/>
                </a:solidFill>
              </a:rPr>
              <a:t>FUMIGACIÓN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30331" y="5107726"/>
            <a:ext cx="1725501" cy="1180042"/>
            <a:chOff x="330331" y="5107726"/>
            <a:chExt cx="1725501" cy="1180042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1" y="5107726"/>
              <a:ext cx="782049" cy="864234"/>
            </a:xfrm>
            <a:prstGeom prst="rect">
              <a:avLst/>
            </a:prstGeom>
          </p:spPr>
        </p:pic>
        <p:sp>
          <p:nvSpPr>
            <p:cNvPr id="44" name="CuadroTexto 43"/>
            <p:cNvSpPr txBox="1"/>
            <p:nvPr/>
          </p:nvSpPr>
          <p:spPr>
            <a:xfrm>
              <a:off x="651281" y="5579882"/>
              <a:ext cx="14045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PE" sz="2000" b="1" dirty="0"/>
                <a:t>T: 1-4°c</a:t>
              </a:r>
            </a:p>
            <a:p>
              <a:pPr algn="r"/>
              <a:r>
                <a:rPr lang="es-PE" sz="2000" b="1" dirty="0"/>
                <a:t>HR: 90-95%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708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986118" y="365126"/>
            <a:ext cx="7176247" cy="889933"/>
          </a:xfrm>
        </p:spPr>
        <p:txBody>
          <a:bodyPr>
            <a:noAutofit/>
          </a:bodyPr>
          <a:lstStyle/>
          <a:p>
            <a:pPr algn="r"/>
            <a:r>
              <a:rPr lang="es-PE" sz="4000" dirty="0">
                <a:solidFill>
                  <a:srgbClr val="00487A"/>
                </a:solidFill>
              </a:rPr>
              <a:t>EXPORTACIÓN </a:t>
            </a:r>
            <a:r>
              <a:rPr lang="es-PE" sz="3000" dirty="0">
                <a:solidFill>
                  <a:srgbClr val="00487A"/>
                </a:solidFill>
              </a:rPr>
              <a:t>POR</a:t>
            </a:r>
            <a:r>
              <a:rPr lang="es-PE" sz="4000" dirty="0">
                <a:solidFill>
                  <a:srgbClr val="00487A"/>
                </a:solidFill>
              </a:rPr>
              <a:t> VÍA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86119" y="6029531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/>
              <a:t>Fuente: SUNAT</a:t>
            </a:r>
          </a:p>
          <a:p>
            <a:r>
              <a:rPr lang="es-PE" sz="1000" dirty="0"/>
              <a:t>Elaborado por: Frío Aéreo</a:t>
            </a: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103223"/>
              </p:ext>
            </p:extLst>
          </p:nvPr>
        </p:nvGraphicFramePr>
        <p:xfrm>
          <a:off x="986118" y="1385455"/>
          <a:ext cx="7176247" cy="464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996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86119" y="1498200"/>
            <a:ext cx="3883120" cy="4705530"/>
          </a:xfrm>
          <a:prstGeom prst="rect">
            <a:avLst/>
          </a:prstGeom>
          <a:solidFill>
            <a:srgbClr val="C6ECFF"/>
          </a:solidFill>
          <a:ln>
            <a:solidFill>
              <a:srgbClr val="C6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986119" y="365126"/>
            <a:ext cx="7189694" cy="889933"/>
          </a:xfrm>
        </p:spPr>
        <p:txBody>
          <a:bodyPr>
            <a:noAutofit/>
          </a:bodyPr>
          <a:lstStyle/>
          <a:p>
            <a:pPr algn="r"/>
            <a:r>
              <a:rPr lang="es-PE" sz="4000" dirty="0">
                <a:solidFill>
                  <a:srgbClr val="00487A"/>
                </a:solidFill>
              </a:rPr>
              <a:t>2017: PUNTOS </a:t>
            </a:r>
            <a:r>
              <a:rPr lang="es-PE" sz="3000" dirty="0">
                <a:solidFill>
                  <a:srgbClr val="00487A"/>
                </a:solidFill>
              </a:rPr>
              <a:t>DE</a:t>
            </a:r>
            <a:r>
              <a:rPr lang="es-PE" sz="4000" dirty="0">
                <a:solidFill>
                  <a:srgbClr val="00487A"/>
                </a:solidFill>
              </a:rPr>
              <a:t> SALIDA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7" r="44380" b="15624"/>
          <a:stretch/>
        </p:blipFill>
        <p:spPr>
          <a:xfrm>
            <a:off x="4869240" y="1498200"/>
            <a:ext cx="3306572" cy="4705530"/>
          </a:xfrm>
          <a:prstGeom prst="rect">
            <a:avLst/>
          </a:prstGeom>
          <a:ln>
            <a:noFill/>
          </a:ln>
        </p:spPr>
      </p:pic>
      <p:sp>
        <p:nvSpPr>
          <p:cNvPr id="9" name="Elipse 8"/>
          <p:cNvSpPr/>
          <p:nvPr/>
        </p:nvSpPr>
        <p:spPr>
          <a:xfrm>
            <a:off x="5342775" y="4171273"/>
            <a:ext cx="1554327" cy="1554327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dirty="0"/>
              <a:t>89%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782653" y="3408034"/>
            <a:ext cx="7298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dirty="0">
                <a:solidFill>
                  <a:srgbClr val="00487A"/>
                </a:solidFill>
              </a:rPr>
              <a:t>(76%)</a:t>
            </a:r>
          </a:p>
          <a:p>
            <a:endParaRPr lang="es-PE" dirty="0">
              <a:solidFill>
                <a:srgbClr val="00487A"/>
              </a:solidFill>
            </a:endParaRPr>
          </a:p>
          <a:p>
            <a:endParaRPr lang="es-PE" dirty="0">
              <a:solidFill>
                <a:srgbClr val="00487A"/>
              </a:solidFill>
            </a:endParaRPr>
          </a:p>
          <a:p>
            <a:endParaRPr lang="es-PE" dirty="0">
              <a:solidFill>
                <a:srgbClr val="00487A"/>
              </a:solidFill>
            </a:endParaRPr>
          </a:p>
          <a:p>
            <a:r>
              <a:rPr lang="es-PE" dirty="0"/>
              <a:t>	</a:t>
            </a:r>
            <a:r>
              <a:rPr lang="es-PE" sz="1500" dirty="0">
                <a:solidFill>
                  <a:srgbClr val="00487A"/>
                </a:solidFill>
              </a:rPr>
              <a:t>(24%)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83" y="3001769"/>
            <a:ext cx="1683405" cy="4190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87" y="4149191"/>
            <a:ext cx="1309492" cy="587014"/>
          </a:xfrm>
          <a:prstGeom prst="rect">
            <a:avLst/>
          </a:prstGeom>
        </p:spPr>
      </p:pic>
      <p:sp>
        <p:nvSpPr>
          <p:cNvPr id="23" name="Elipse 22"/>
          <p:cNvSpPr/>
          <p:nvPr/>
        </p:nvSpPr>
        <p:spPr>
          <a:xfrm>
            <a:off x="4869240" y="1940465"/>
            <a:ext cx="596181" cy="596181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dirty="0"/>
              <a:t>4%</a:t>
            </a:r>
          </a:p>
        </p:txBody>
      </p:sp>
      <p:sp>
        <p:nvSpPr>
          <p:cNvPr id="24" name="Elipse 23"/>
          <p:cNvSpPr/>
          <p:nvPr/>
        </p:nvSpPr>
        <p:spPr>
          <a:xfrm>
            <a:off x="5603473" y="3169589"/>
            <a:ext cx="681375" cy="681375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dirty="0"/>
              <a:t>6%</a:t>
            </a:r>
          </a:p>
        </p:txBody>
      </p:sp>
      <p:sp>
        <p:nvSpPr>
          <p:cNvPr id="25" name="Elipse 24"/>
          <p:cNvSpPr/>
          <p:nvPr/>
        </p:nvSpPr>
        <p:spPr>
          <a:xfrm>
            <a:off x="6849785" y="5563817"/>
            <a:ext cx="596181" cy="596181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dirty="0"/>
              <a:t>1%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986119" y="5868167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/>
              <a:t>Fuente: SUNAT</a:t>
            </a:r>
          </a:p>
          <a:p>
            <a:r>
              <a:rPr lang="es-PE" sz="1000" dirty="0"/>
              <a:t>Elaborado por: Frío Aéreo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49314" y="1571133"/>
            <a:ext cx="308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>
                <a:solidFill>
                  <a:schemeClr val="tx2"/>
                </a:solidFill>
              </a:rPr>
              <a:t>PARTICIPACIÓN POR VOLUMEN</a:t>
            </a:r>
          </a:p>
        </p:txBody>
      </p:sp>
    </p:spTree>
    <p:extLst>
      <p:ext uri="{BB962C8B-B14F-4D97-AF65-F5344CB8AC3E}">
        <p14:creationId xmlns:p14="http://schemas.microsoft.com/office/powerpoint/2010/main" val="1715431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r="5223"/>
          <a:stretch/>
        </p:blipFill>
        <p:spPr>
          <a:xfrm>
            <a:off x="242047" y="1328656"/>
            <a:ext cx="8767482" cy="4307160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948691" y="365126"/>
            <a:ext cx="7227122" cy="889933"/>
          </a:xfrm>
        </p:spPr>
        <p:txBody>
          <a:bodyPr>
            <a:noAutofit/>
          </a:bodyPr>
          <a:lstStyle/>
          <a:p>
            <a:pPr algn="r"/>
            <a:r>
              <a:rPr lang="es-PE" sz="4000" dirty="0">
                <a:solidFill>
                  <a:srgbClr val="00487A"/>
                </a:solidFill>
              </a:rPr>
              <a:t>2017: DESTINOS</a:t>
            </a:r>
          </a:p>
        </p:txBody>
      </p:sp>
      <p:sp>
        <p:nvSpPr>
          <p:cNvPr id="23" name="Elipse 22"/>
          <p:cNvSpPr/>
          <p:nvPr/>
        </p:nvSpPr>
        <p:spPr>
          <a:xfrm>
            <a:off x="1226779" y="2198894"/>
            <a:ext cx="861807" cy="861807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2500" dirty="0"/>
              <a:t>70%</a:t>
            </a:r>
          </a:p>
        </p:txBody>
      </p:sp>
      <p:sp>
        <p:nvSpPr>
          <p:cNvPr id="25" name="Elipse 24"/>
          <p:cNvSpPr/>
          <p:nvPr/>
        </p:nvSpPr>
        <p:spPr>
          <a:xfrm>
            <a:off x="3648459" y="1784596"/>
            <a:ext cx="484895" cy="484895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PE" sz="1500" dirty="0"/>
              <a:t>8%</a:t>
            </a:r>
          </a:p>
        </p:txBody>
      </p:sp>
      <p:sp>
        <p:nvSpPr>
          <p:cNvPr id="73" name="Elipse 72"/>
          <p:cNvSpPr/>
          <p:nvPr/>
        </p:nvSpPr>
        <p:spPr>
          <a:xfrm>
            <a:off x="4217176" y="1784596"/>
            <a:ext cx="398300" cy="3983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PE" sz="1500" dirty="0"/>
              <a:t>7%</a:t>
            </a:r>
          </a:p>
        </p:txBody>
      </p:sp>
      <p:sp>
        <p:nvSpPr>
          <p:cNvPr id="74" name="Elipse 73"/>
          <p:cNvSpPr/>
          <p:nvPr/>
        </p:nvSpPr>
        <p:spPr>
          <a:xfrm>
            <a:off x="3700924" y="2321010"/>
            <a:ext cx="398300" cy="3983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PE" sz="1500" dirty="0"/>
              <a:t>7%</a:t>
            </a:r>
          </a:p>
        </p:txBody>
      </p:sp>
      <p:sp>
        <p:nvSpPr>
          <p:cNvPr id="75" name="Elipse 74"/>
          <p:cNvSpPr/>
          <p:nvPr/>
        </p:nvSpPr>
        <p:spPr>
          <a:xfrm>
            <a:off x="2603822" y="4007990"/>
            <a:ext cx="286104" cy="286104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PE" sz="1000" dirty="0"/>
              <a:t>1%</a:t>
            </a:r>
          </a:p>
        </p:txBody>
      </p:sp>
      <p:sp>
        <p:nvSpPr>
          <p:cNvPr id="76" name="Elipse 75"/>
          <p:cNvSpPr/>
          <p:nvPr/>
        </p:nvSpPr>
        <p:spPr>
          <a:xfrm>
            <a:off x="7777459" y="4406290"/>
            <a:ext cx="286104" cy="286104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PE" sz="1000" dirty="0"/>
              <a:t>1%</a:t>
            </a:r>
          </a:p>
        </p:txBody>
      </p:sp>
      <p:sp>
        <p:nvSpPr>
          <p:cNvPr id="77" name="Elipse 76"/>
          <p:cNvSpPr/>
          <p:nvPr/>
        </p:nvSpPr>
        <p:spPr>
          <a:xfrm>
            <a:off x="7974918" y="2486345"/>
            <a:ext cx="286104" cy="286104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PE" sz="1000" dirty="0"/>
              <a:t>1%</a:t>
            </a:r>
          </a:p>
        </p:txBody>
      </p:sp>
      <p:sp>
        <p:nvSpPr>
          <p:cNvPr id="78" name="CuadroTexto 77"/>
          <p:cNvSpPr txBox="1"/>
          <p:nvPr/>
        </p:nvSpPr>
        <p:spPr>
          <a:xfrm>
            <a:off x="986119" y="5868167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/>
              <a:t>Fuente: SUNAT</a:t>
            </a:r>
          </a:p>
          <a:p>
            <a:r>
              <a:rPr lang="es-PE" sz="1000" dirty="0"/>
              <a:t>Elaborado por: Frío Aéreo</a:t>
            </a:r>
          </a:p>
        </p:txBody>
      </p:sp>
      <p:sp>
        <p:nvSpPr>
          <p:cNvPr id="79" name="CuadroTexto 78"/>
          <p:cNvSpPr txBox="1"/>
          <p:nvPr/>
        </p:nvSpPr>
        <p:spPr>
          <a:xfrm>
            <a:off x="3781908" y="5595076"/>
            <a:ext cx="156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rgbClr val="00487A"/>
                </a:solidFill>
              </a:rPr>
              <a:t>37 DESTINOS</a:t>
            </a:r>
          </a:p>
        </p:txBody>
      </p:sp>
      <p:sp>
        <p:nvSpPr>
          <p:cNvPr id="80" name="Elipse 79"/>
          <p:cNvSpPr/>
          <p:nvPr/>
        </p:nvSpPr>
        <p:spPr>
          <a:xfrm>
            <a:off x="1226779" y="1707577"/>
            <a:ext cx="286104" cy="286104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PE" sz="1000" dirty="0"/>
              <a:t>1%</a:t>
            </a:r>
          </a:p>
        </p:txBody>
      </p:sp>
      <p:sp>
        <p:nvSpPr>
          <p:cNvPr id="82" name="Elipse 81"/>
          <p:cNvSpPr/>
          <p:nvPr/>
        </p:nvSpPr>
        <p:spPr>
          <a:xfrm>
            <a:off x="4500148" y="2161017"/>
            <a:ext cx="286104" cy="286104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PE" sz="1000" dirty="0"/>
              <a:t>1%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941439" y="2753180"/>
            <a:ext cx="60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rgbClr val="00487A"/>
                </a:solidFill>
              </a:rPr>
              <a:t>EE.UU.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933180" y="1446583"/>
            <a:ext cx="727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rgbClr val="00487A"/>
                </a:solidFill>
              </a:rPr>
              <a:t>CANADÁ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8012222" y="4531570"/>
            <a:ext cx="881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rgbClr val="00487A"/>
                </a:solidFill>
              </a:rPr>
              <a:t>AUSTRALIA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144921" y="2558486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rgbClr val="00487A"/>
                </a:solidFill>
              </a:rPr>
              <a:t>ESPAÑA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2969578" y="1997960"/>
            <a:ext cx="740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rgbClr val="00487A"/>
                </a:solidFill>
              </a:rPr>
              <a:t>R.UNIDO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099224" y="1529921"/>
            <a:ext cx="679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rgbClr val="00487A"/>
                </a:solidFill>
              </a:rPr>
              <a:t>P.BAJOS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748637" y="4229191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rgbClr val="00487A"/>
                </a:solidFill>
              </a:rPr>
              <a:t>BRASIL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7761749" y="2784694"/>
            <a:ext cx="603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rgbClr val="00487A"/>
                </a:solidFill>
              </a:rPr>
              <a:t>JAPON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4757296" y="2153521"/>
            <a:ext cx="711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rgbClr val="00487A"/>
                </a:solidFill>
              </a:rPr>
              <a:t>BELGICA</a:t>
            </a:r>
          </a:p>
        </p:txBody>
      </p:sp>
    </p:spTree>
    <p:extLst>
      <p:ext uri="{BB962C8B-B14F-4D97-AF65-F5344CB8AC3E}">
        <p14:creationId xmlns:p14="http://schemas.microsoft.com/office/powerpoint/2010/main" val="1143839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825"/>
          <a:stretch/>
        </p:blipFill>
        <p:spPr>
          <a:xfrm>
            <a:off x="-1" y="1328656"/>
            <a:ext cx="9147220" cy="4307160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975714" y="365126"/>
            <a:ext cx="7200098" cy="889933"/>
          </a:xfrm>
        </p:spPr>
        <p:txBody>
          <a:bodyPr>
            <a:noAutofit/>
          </a:bodyPr>
          <a:lstStyle/>
          <a:p>
            <a:pPr algn="r"/>
            <a:r>
              <a:rPr lang="es-PE" sz="4000" dirty="0">
                <a:solidFill>
                  <a:srgbClr val="00487A"/>
                </a:solidFill>
              </a:rPr>
              <a:t>2017: DESTINOS </a:t>
            </a:r>
            <a:r>
              <a:rPr lang="es-PE" sz="3000" dirty="0">
                <a:solidFill>
                  <a:srgbClr val="00487A"/>
                </a:solidFill>
              </a:rPr>
              <a:t>POR</a:t>
            </a:r>
            <a:r>
              <a:rPr lang="es-PE" sz="4000" dirty="0">
                <a:solidFill>
                  <a:srgbClr val="00487A"/>
                </a:solidFill>
              </a:rPr>
              <a:t> VÍA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3395256" y="5279688"/>
            <a:ext cx="3196229" cy="911532"/>
            <a:chOff x="3395256" y="5279688"/>
            <a:chExt cx="3196229" cy="911532"/>
          </a:xfrm>
        </p:grpSpPr>
        <p:sp>
          <p:nvSpPr>
            <p:cNvPr id="27" name="CuadroTexto 26"/>
            <p:cNvSpPr txBox="1"/>
            <p:nvPr/>
          </p:nvSpPr>
          <p:spPr>
            <a:xfrm>
              <a:off x="3650231" y="5279688"/>
              <a:ext cx="294125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500" dirty="0"/>
                <a:t>37 destinos		14 destinos</a:t>
              </a: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671" y="5738413"/>
              <a:ext cx="952018" cy="426767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256" y="5814318"/>
              <a:ext cx="1513996" cy="376902"/>
            </a:xfrm>
            <a:prstGeom prst="rect">
              <a:avLst/>
            </a:prstGeom>
          </p:spPr>
        </p:pic>
      </p:grpSp>
      <p:grpSp>
        <p:nvGrpSpPr>
          <p:cNvPr id="13" name="Grupo 12"/>
          <p:cNvGrpSpPr/>
          <p:nvPr/>
        </p:nvGrpSpPr>
        <p:grpSpPr>
          <a:xfrm>
            <a:off x="871790" y="2094298"/>
            <a:ext cx="7147969" cy="2796989"/>
            <a:chOff x="871790" y="2094298"/>
            <a:chExt cx="7147969" cy="2796989"/>
          </a:xfrm>
        </p:grpSpPr>
        <p:sp>
          <p:nvSpPr>
            <p:cNvPr id="4" name="Elipse 3"/>
            <p:cNvSpPr/>
            <p:nvPr/>
          </p:nvSpPr>
          <p:spPr>
            <a:xfrm>
              <a:off x="1057835" y="2094298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Elipse 17"/>
            <p:cNvSpPr/>
            <p:nvPr/>
          </p:nvSpPr>
          <p:spPr>
            <a:xfrm>
              <a:off x="2178423" y="4787363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Elipse 18"/>
            <p:cNvSpPr/>
            <p:nvPr/>
          </p:nvSpPr>
          <p:spPr>
            <a:xfrm>
              <a:off x="1864659" y="3782553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Elipse 19"/>
            <p:cNvSpPr/>
            <p:nvPr/>
          </p:nvSpPr>
          <p:spPr>
            <a:xfrm>
              <a:off x="4249270" y="2349159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1" name="Elipse 20"/>
            <p:cNvSpPr/>
            <p:nvPr/>
          </p:nvSpPr>
          <p:spPr>
            <a:xfrm>
              <a:off x="1694095" y="3526600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2" name="Elipse 21"/>
            <p:cNvSpPr/>
            <p:nvPr/>
          </p:nvSpPr>
          <p:spPr>
            <a:xfrm>
              <a:off x="1264023" y="3223480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" name="Elipse 25"/>
            <p:cNvSpPr/>
            <p:nvPr/>
          </p:nvSpPr>
          <p:spPr>
            <a:xfrm>
              <a:off x="7915835" y="2631419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8" name="Elipse 27"/>
            <p:cNvSpPr/>
            <p:nvPr/>
          </p:nvSpPr>
          <p:spPr>
            <a:xfrm>
              <a:off x="4353194" y="2094298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9" name="Elipse 28"/>
            <p:cNvSpPr/>
            <p:nvPr/>
          </p:nvSpPr>
          <p:spPr>
            <a:xfrm>
              <a:off x="4249270" y="2117804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0" name="Elipse 29"/>
            <p:cNvSpPr/>
            <p:nvPr/>
          </p:nvSpPr>
          <p:spPr>
            <a:xfrm>
              <a:off x="1812697" y="3578562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" name="Elipse 30"/>
            <p:cNvSpPr/>
            <p:nvPr/>
          </p:nvSpPr>
          <p:spPr>
            <a:xfrm>
              <a:off x="4072256" y="2579233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" name="Elipse 31"/>
            <p:cNvSpPr/>
            <p:nvPr/>
          </p:nvSpPr>
          <p:spPr>
            <a:xfrm>
              <a:off x="4353194" y="2269491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Elipse 32"/>
            <p:cNvSpPr/>
            <p:nvPr/>
          </p:nvSpPr>
          <p:spPr>
            <a:xfrm>
              <a:off x="4102954" y="2094298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" name="Elipse 33"/>
            <p:cNvSpPr/>
            <p:nvPr/>
          </p:nvSpPr>
          <p:spPr>
            <a:xfrm>
              <a:off x="871790" y="2572858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181515" y="1805644"/>
            <a:ext cx="7550109" cy="3448730"/>
            <a:chOff x="1181515" y="1805644"/>
            <a:chExt cx="7550109" cy="3448730"/>
          </a:xfrm>
        </p:grpSpPr>
        <p:sp>
          <p:nvSpPr>
            <p:cNvPr id="5" name="Rombo 4"/>
            <p:cNvSpPr/>
            <p:nvPr/>
          </p:nvSpPr>
          <p:spPr>
            <a:xfrm>
              <a:off x="6585127" y="2260730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" name="Rombo 34"/>
            <p:cNvSpPr/>
            <p:nvPr/>
          </p:nvSpPr>
          <p:spPr>
            <a:xfrm>
              <a:off x="1423374" y="2570650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6" name="Rombo 35"/>
            <p:cNvSpPr/>
            <p:nvPr/>
          </p:nvSpPr>
          <p:spPr>
            <a:xfrm>
              <a:off x="4016642" y="2488915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7" name="Rombo 36"/>
            <p:cNvSpPr/>
            <p:nvPr/>
          </p:nvSpPr>
          <p:spPr>
            <a:xfrm>
              <a:off x="4098466" y="1986722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8" name="Rombo 37"/>
            <p:cNvSpPr/>
            <p:nvPr/>
          </p:nvSpPr>
          <p:spPr>
            <a:xfrm>
              <a:off x="4241903" y="1992747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9" name="Rombo 38"/>
            <p:cNvSpPr/>
            <p:nvPr/>
          </p:nvSpPr>
          <p:spPr>
            <a:xfrm>
              <a:off x="2671483" y="4091074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0" name="Rombo 39"/>
            <p:cNvSpPr/>
            <p:nvPr/>
          </p:nvSpPr>
          <p:spPr>
            <a:xfrm>
              <a:off x="7824362" y="4583411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1" name="Rombo 40"/>
            <p:cNvSpPr/>
            <p:nvPr/>
          </p:nvSpPr>
          <p:spPr>
            <a:xfrm>
              <a:off x="4349479" y="1997152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2" name="Rombo 41"/>
            <p:cNvSpPr/>
            <p:nvPr/>
          </p:nvSpPr>
          <p:spPr>
            <a:xfrm>
              <a:off x="4152254" y="2313511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3" name="Rombo 42"/>
            <p:cNvSpPr/>
            <p:nvPr/>
          </p:nvSpPr>
          <p:spPr>
            <a:xfrm>
              <a:off x="1450739" y="1986722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4" name="Rombo 43"/>
            <p:cNvSpPr/>
            <p:nvPr/>
          </p:nvSpPr>
          <p:spPr>
            <a:xfrm>
              <a:off x="7808259" y="2575503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5" name="Rombo 44"/>
            <p:cNvSpPr/>
            <p:nvPr/>
          </p:nvSpPr>
          <p:spPr>
            <a:xfrm>
              <a:off x="4518212" y="2471657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6" name="Rombo 45"/>
            <p:cNvSpPr/>
            <p:nvPr/>
          </p:nvSpPr>
          <p:spPr>
            <a:xfrm>
              <a:off x="3962854" y="2106193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7" name="Rombo 46"/>
            <p:cNvSpPr/>
            <p:nvPr/>
          </p:nvSpPr>
          <p:spPr>
            <a:xfrm>
              <a:off x="2026024" y="3726939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8" name="Rombo 47"/>
            <p:cNvSpPr/>
            <p:nvPr/>
          </p:nvSpPr>
          <p:spPr>
            <a:xfrm>
              <a:off x="4572000" y="1805644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9" name="Rombo 48"/>
            <p:cNvSpPr/>
            <p:nvPr/>
          </p:nvSpPr>
          <p:spPr>
            <a:xfrm>
              <a:off x="6788375" y="2635817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0" name="Rombo 49"/>
            <p:cNvSpPr/>
            <p:nvPr/>
          </p:nvSpPr>
          <p:spPr>
            <a:xfrm>
              <a:off x="7539319" y="2638288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1" name="Rombo 50"/>
            <p:cNvSpPr/>
            <p:nvPr/>
          </p:nvSpPr>
          <p:spPr>
            <a:xfrm>
              <a:off x="1812697" y="3470986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2" name="Rombo 51"/>
            <p:cNvSpPr/>
            <p:nvPr/>
          </p:nvSpPr>
          <p:spPr>
            <a:xfrm>
              <a:off x="7198660" y="3032517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3" name="Rombo 52"/>
            <p:cNvSpPr/>
            <p:nvPr/>
          </p:nvSpPr>
          <p:spPr>
            <a:xfrm>
              <a:off x="7216591" y="2692076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4" name="Rombo 53"/>
            <p:cNvSpPr/>
            <p:nvPr/>
          </p:nvSpPr>
          <p:spPr>
            <a:xfrm>
              <a:off x="7059226" y="3726939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5" name="Rombo 54"/>
            <p:cNvSpPr/>
            <p:nvPr/>
          </p:nvSpPr>
          <p:spPr>
            <a:xfrm>
              <a:off x="4241903" y="2223759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6" name="Rombo 55"/>
            <p:cNvSpPr/>
            <p:nvPr/>
          </p:nvSpPr>
          <p:spPr>
            <a:xfrm>
              <a:off x="5357677" y="3026615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7" name="Rombo 56"/>
            <p:cNvSpPr/>
            <p:nvPr/>
          </p:nvSpPr>
          <p:spPr>
            <a:xfrm>
              <a:off x="2357719" y="4839325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8" name="Rombo 57"/>
            <p:cNvSpPr/>
            <p:nvPr/>
          </p:nvSpPr>
          <p:spPr>
            <a:xfrm>
              <a:off x="1719163" y="3386681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9" name="Rombo 58"/>
            <p:cNvSpPr/>
            <p:nvPr/>
          </p:nvSpPr>
          <p:spPr>
            <a:xfrm>
              <a:off x="2124635" y="4645979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0" name="Rombo 59"/>
            <p:cNvSpPr/>
            <p:nvPr/>
          </p:nvSpPr>
          <p:spPr>
            <a:xfrm>
              <a:off x="4707031" y="4844178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1" name="Rombo 60"/>
            <p:cNvSpPr/>
            <p:nvPr/>
          </p:nvSpPr>
          <p:spPr>
            <a:xfrm>
              <a:off x="1586637" y="3359299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2" name="Rombo 61"/>
            <p:cNvSpPr/>
            <p:nvPr/>
          </p:nvSpPr>
          <p:spPr>
            <a:xfrm>
              <a:off x="7023367" y="3551746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3" name="Rombo 62"/>
            <p:cNvSpPr/>
            <p:nvPr/>
          </p:nvSpPr>
          <p:spPr>
            <a:xfrm>
              <a:off x="1181515" y="3126691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4" name="Rombo 63"/>
            <p:cNvSpPr/>
            <p:nvPr/>
          </p:nvSpPr>
          <p:spPr>
            <a:xfrm>
              <a:off x="2617695" y="4891287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5" name="Rombo 64"/>
            <p:cNvSpPr/>
            <p:nvPr/>
          </p:nvSpPr>
          <p:spPr>
            <a:xfrm>
              <a:off x="6377113" y="1914685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6" name="Rombo 65"/>
            <p:cNvSpPr/>
            <p:nvPr/>
          </p:nvSpPr>
          <p:spPr>
            <a:xfrm>
              <a:off x="4319934" y="1840638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7" name="Rombo 66"/>
            <p:cNvSpPr/>
            <p:nvPr/>
          </p:nvSpPr>
          <p:spPr>
            <a:xfrm>
              <a:off x="8624048" y="5146798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8" name="Rombo 67"/>
            <p:cNvSpPr/>
            <p:nvPr/>
          </p:nvSpPr>
          <p:spPr>
            <a:xfrm>
              <a:off x="5589855" y="2778302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9" name="Rombo 68"/>
            <p:cNvSpPr/>
            <p:nvPr/>
          </p:nvSpPr>
          <p:spPr>
            <a:xfrm>
              <a:off x="5315157" y="2724514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0" name="Rombo 69"/>
            <p:cNvSpPr/>
            <p:nvPr/>
          </p:nvSpPr>
          <p:spPr>
            <a:xfrm>
              <a:off x="7395884" y="3834515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1" name="Rombo 70"/>
            <p:cNvSpPr/>
            <p:nvPr/>
          </p:nvSpPr>
          <p:spPr>
            <a:xfrm>
              <a:off x="6924756" y="3361770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2" name="Rombo 71"/>
            <p:cNvSpPr/>
            <p:nvPr/>
          </p:nvSpPr>
          <p:spPr>
            <a:xfrm>
              <a:off x="5082988" y="4401750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78" name="CuadroTexto 77"/>
          <p:cNvSpPr txBox="1"/>
          <p:nvPr/>
        </p:nvSpPr>
        <p:spPr>
          <a:xfrm>
            <a:off x="986119" y="5868167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/>
              <a:t>Fuente: SUNAT</a:t>
            </a:r>
          </a:p>
          <a:p>
            <a:r>
              <a:rPr lang="es-PE" sz="1000" dirty="0"/>
              <a:t>Elaborado por: Frío Aéreo</a:t>
            </a:r>
          </a:p>
        </p:txBody>
      </p:sp>
    </p:spTree>
    <p:extLst>
      <p:ext uri="{BB962C8B-B14F-4D97-AF65-F5344CB8AC3E}">
        <p14:creationId xmlns:p14="http://schemas.microsoft.com/office/powerpoint/2010/main" val="39144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107576" y="1326776"/>
            <a:ext cx="8928848" cy="5441577"/>
          </a:xfrm>
          <a:prstGeom prst="rect">
            <a:avLst/>
          </a:prstGeom>
          <a:solidFill>
            <a:srgbClr val="00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54" y="165285"/>
            <a:ext cx="2321061" cy="88358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87969" y="1474319"/>
            <a:ext cx="6443772" cy="2246769"/>
          </a:xfrm>
          <a:prstGeom prst="rect">
            <a:avLst/>
          </a:prstGeom>
          <a:solidFill>
            <a:srgbClr val="00487A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chemeClr val="bg1"/>
                </a:solidFill>
              </a:rPr>
              <a:t>21 años: Asociación Civil SIN FINES DE LUCRO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chemeClr val="bg1"/>
                </a:solidFill>
              </a:rPr>
              <a:t>40 Asociados + 80 empresas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chemeClr val="bg1"/>
                </a:solidFill>
              </a:rPr>
              <a:t>Depósito temporal aéreo: 24 x 7 x 365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chemeClr val="bg1"/>
                </a:solidFill>
              </a:rPr>
              <a:t>Ubicado en el AIJCH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chemeClr val="bg1"/>
                </a:solidFill>
              </a:rPr>
              <a:t>Certificaciones: </a:t>
            </a: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44287"/>
              </p:ext>
            </p:extLst>
          </p:nvPr>
        </p:nvGraphicFramePr>
        <p:xfrm>
          <a:off x="1712254" y="4053093"/>
          <a:ext cx="6096000" cy="276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chemeClr val="tx2"/>
                          </a:solidFill>
                        </a:rPr>
                        <a:t>Calidad</a:t>
                      </a: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chemeClr val="tx2"/>
                          </a:solidFill>
                        </a:rPr>
                        <a:t>M. Ambiente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chemeClr val="tx2"/>
                          </a:solidFill>
                        </a:rPr>
                        <a:t>Salud</a:t>
                      </a:r>
                      <a:r>
                        <a:rPr lang="es-PE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s-PE" b="1" baseline="0" dirty="0" err="1">
                          <a:solidFill>
                            <a:schemeClr val="tx2"/>
                          </a:solidFill>
                        </a:rPr>
                        <a:t>Ocup</a:t>
                      </a:r>
                      <a:r>
                        <a:rPr lang="es-PE" b="1" baseline="0" dirty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s-PE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chemeClr val="tx2"/>
                          </a:solidFill>
                        </a:rPr>
                        <a:t>Seguridad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ISO 9001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ISO 14001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E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OHSAS 18001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>
                          <a:solidFill>
                            <a:schemeClr val="bg1"/>
                          </a:solidFill>
                        </a:rPr>
                        <a:t>DGAC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>
                          <a:solidFill>
                            <a:schemeClr val="bg1"/>
                          </a:solidFill>
                        </a:rPr>
                        <a:t>OEA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P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>
                          <a:solidFill>
                            <a:schemeClr val="bg1"/>
                          </a:solidFill>
                        </a:rPr>
                        <a:t>RA3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P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>
                          <a:solidFill>
                            <a:schemeClr val="bg1"/>
                          </a:solidFill>
                        </a:rPr>
                        <a:t>BASC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>
                          <a:solidFill>
                            <a:schemeClr val="bg1"/>
                          </a:solidFill>
                        </a:rPr>
                        <a:t>GS1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677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696" y="1676400"/>
            <a:ext cx="5764434" cy="4507527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59224" y="365126"/>
            <a:ext cx="7556126" cy="889933"/>
          </a:xfrm>
        </p:spPr>
        <p:txBody>
          <a:bodyPr>
            <a:normAutofit/>
          </a:bodyPr>
          <a:lstStyle/>
          <a:p>
            <a:r>
              <a:rPr lang="es-PE" dirty="0">
                <a:solidFill>
                  <a:srgbClr val="00487A"/>
                </a:solidFill>
              </a:rPr>
              <a:t>CASO: ARÁNDANOS FRESCOS</a:t>
            </a:r>
          </a:p>
        </p:txBody>
      </p:sp>
    </p:spTree>
    <p:extLst>
      <p:ext uri="{BB962C8B-B14F-4D97-AF65-F5344CB8AC3E}">
        <p14:creationId xmlns:p14="http://schemas.microsoft.com/office/powerpoint/2010/main" val="185798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/>
        </p:nvSpPr>
        <p:spPr>
          <a:xfrm>
            <a:off x="6149788" y="1520079"/>
            <a:ext cx="2743200" cy="4181473"/>
          </a:xfrm>
          <a:prstGeom prst="rect">
            <a:avLst/>
          </a:prstGeom>
          <a:solidFill>
            <a:srgbClr val="00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PE" dirty="0"/>
              <a:t>IMPORTADOR</a:t>
            </a:r>
          </a:p>
          <a:p>
            <a:pPr algn="ctr"/>
            <a:r>
              <a:rPr lang="es-PE" dirty="0"/>
              <a:t>(CHINA)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62828" y="365126"/>
            <a:ext cx="7930159" cy="889933"/>
          </a:xfrm>
        </p:spPr>
        <p:txBody>
          <a:bodyPr>
            <a:noAutofit/>
          </a:bodyPr>
          <a:lstStyle/>
          <a:p>
            <a:r>
              <a:rPr lang="es-PE" sz="4000" dirty="0">
                <a:solidFill>
                  <a:srgbClr val="00487A"/>
                </a:solidFill>
              </a:rPr>
              <a:t>FLUJO LOGÍSTICO </a:t>
            </a:r>
            <a:r>
              <a:rPr lang="es-PE" sz="3000" dirty="0">
                <a:solidFill>
                  <a:srgbClr val="00487A"/>
                </a:solidFill>
              </a:rPr>
              <a:t>EN LA</a:t>
            </a:r>
            <a:r>
              <a:rPr lang="es-PE" sz="4000" dirty="0">
                <a:solidFill>
                  <a:srgbClr val="00487A"/>
                </a:solidFill>
              </a:rPr>
              <a:t> </a:t>
            </a:r>
            <a:br>
              <a:rPr lang="es-PE" sz="4000" dirty="0">
                <a:solidFill>
                  <a:srgbClr val="00487A"/>
                </a:solidFill>
              </a:rPr>
            </a:br>
            <a:r>
              <a:rPr lang="es-PE" sz="4000" dirty="0">
                <a:solidFill>
                  <a:srgbClr val="00487A"/>
                </a:solidFill>
              </a:rPr>
              <a:t>VÍA MARÍTIMA</a:t>
            </a:r>
            <a:endParaRPr lang="es-PE" sz="2000" dirty="0">
              <a:solidFill>
                <a:srgbClr val="00487A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84" y="3442877"/>
            <a:ext cx="946679" cy="6658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10" y="3366181"/>
            <a:ext cx="735623" cy="7356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2"/>
          <a:stretch/>
        </p:blipFill>
        <p:spPr>
          <a:xfrm>
            <a:off x="552019" y="3361765"/>
            <a:ext cx="329962" cy="741194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66191" y="4204446"/>
            <a:ext cx="596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b="1" dirty="0">
                <a:solidFill>
                  <a:srgbClr val="00487A"/>
                </a:solidFill>
              </a:rPr>
              <a:t>CAMPO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192286" y="4204446"/>
            <a:ext cx="9957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b="1" dirty="0">
                <a:solidFill>
                  <a:srgbClr val="00487A"/>
                </a:solidFill>
              </a:rPr>
              <a:t>PROCESADORA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569931" y="4204446"/>
            <a:ext cx="10166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00" b="1" dirty="0">
                <a:solidFill>
                  <a:srgbClr val="00487A"/>
                </a:solidFill>
              </a:rPr>
              <a:t>TRANSPORTE</a:t>
            </a:r>
          </a:p>
          <a:p>
            <a:pPr algn="ctr"/>
            <a:r>
              <a:rPr lang="es-PE" sz="1000" b="1" dirty="0">
                <a:solidFill>
                  <a:srgbClr val="00487A"/>
                </a:solidFill>
              </a:rPr>
              <a:t>TERRESTRE</a:t>
            </a:r>
          </a:p>
          <a:p>
            <a:pPr algn="ctr"/>
            <a:r>
              <a:rPr lang="es-PE" sz="1000" b="1" dirty="0">
                <a:solidFill>
                  <a:srgbClr val="00487A"/>
                </a:solidFill>
              </a:rPr>
              <a:t>(CONTENEDOR)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026527" y="4204446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00" b="1" dirty="0">
                <a:solidFill>
                  <a:srgbClr val="00487A"/>
                </a:solidFill>
              </a:rPr>
              <a:t>PUERTO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148390" y="420444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b="1" dirty="0">
                <a:solidFill>
                  <a:srgbClr val="00487A"/>
                </a:solidFill>
              </a:rPr>
              <a:t>NAVIERA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409930" y="4204446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00" b="1" dirty="0">
                <a:solidFill>
                  <a:schemeClr val="bg1"/>
                </a:solidFill>
              </a:rPr>
              <a:t>CENTRO DE</a:t>
            </a:r>
          </a:p>
          <a:p>
            <a:pPr algn="ctr"/>
            <a:r>
              <a:rPr lang="es-PE" sz="1000" b="1" dirty="0">
                <a:solidFill>
                  <a:schemeClr val="bg1"/>
                </a:solidFill>
              </a:rPr>
              <a:t>DISTRIBUCIÓN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591031" y="4200414"/>
            <a:ext cx="952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b="1" dirty="0">
                <a:solidFill>
                  <a:schemeClr val="bg1"/>
                </a:solidFill>
              </a:rPr>
              <a:t>CONSUMIDOR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06" y="3367039"/>
            <a:ext cx="741722" cy="74172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244" y="3441448"/>
            <a:ext cx="647193" cy="656505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2897604" y="1520080"/>
            <a:ext cx="145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>
                <a:solidFill>
                  <a:srgbClr val="00487A"/>
                </a:solidFill>
              </a:rPr>
              <a:t>EXPORTADOR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65" y="3287546"/>
            <a:ext cx="690031" cy="8212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3837" y="2805953"/>
            <a:ext cx="816844" cy="1292001"/>
          </a:xfrm>
          <a:prstGeom prst="rect">
            <a:avLst/>
          </a:prstGeom>
        </p:spPr>
      </p:pic>
      <p:grpSp>
        <p:nvGrpSpPr>
          <p:cNvPr id="42" name="Grupo 41"/>
          <p:cNvGrpSpPr/>
          <p:nvPr/>
        </p:nvGrpSpPr>
        <p:grpSpPr>
          <a:xfrm>
            <a:off x="1903936" y="2672629"/>
            <a:ext cx="2108646" cy="571038"/>
            <a:chOff x="1299882" y="2154433"/>
            <a:chExt cx="2108646" cy="571038"/>
          </a:xfrm>
        </p:grpSpPr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272" y="2241931"/>
              <a:ext cx="308071" cy="400110"/>
            </a:xfrm>
            <a:prstGeom prst="rect">
              <a:avLst/>
            </a:prstGeom>
          </p:spPr>
        </p:pic>
        <p:sp>
          <p:nvSpPr>
            <p:cNvPr id="44" name="CuadroTexto 43"/>
            <p:cNvSpPr txBox="1"/>
            <p:nvPr/>
          </p:nvSpPr>
          <p:spPr>
            <a:xfrm>
              <a:off x="1445990" y="2259199"/>
              <a:ext cx="1310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000" b="1" dirty="0"/>
                <a:t>AGENTE DE CARGA</a:t>
              </a:r>
            </a:p>
            <a:p>
              <a:pPr algn="r"/>
              <a:r>
                <a:rPr lang="es-PE" sz="1000" b="1" dirty="0"/>
                <a:t>AGENTE DE ADUANA</a:t>
              </a:r>
            </a:p>
          </p:txBody>
        </p:sp>
        <p:sp>
          <p:nvSpPr>
            <p:cNvPr id="48" name="Rectángulo 47"/>
            <p:cNvSpPr/>
            <p:nvPr/>
          </p:nvSpPr>
          <p:spPr>
            <a:xfrm>
              <a:off x="1299882" y="2154433"/>
              <a:ext cx="2108646" cy="57103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531222" y="4481445"/>
            <a:ext cx="1057744" cy="531552"/>
            <a:chOff x="3348326" y="5435776"/>
            <a:chExt cx="1057744" cy="531552"/>
          </a:xfrm>
        </p:grpSpPr>
        <p:pic>
          <p:nvPicPr>
            <p:cNvPr id="50" name="Imagen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687" y="5501497"/>
              <a:ext cx="336196" cy="400111"/>
            </a:xfrm>
            <a:prstGeom prst="rect">
              <a:avLst/>
            </a:prstGeom>
          </p:spPr>
        </p:pic>
        <p:sp>
          <p:nvSpPr>
            <p:cNvPr id="52" name="CuadroTexto 51"/>
            <p:cNvSpPr txBox="1"/>
            <p:nvPr/>
          </p:nvSpPr>
          <p:spPr>
            <a:xfrm>
              <a:off x="3784874" y="5578441"/>
              <a:ext cx="6078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PE" sz="1000" b="1" dirty="0"/>
                <a:t>SENASA</a:t>
              </a:r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3348326" y="5435776"/>
              <a:ext cx="1057744" cy="5315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3547732" y="4481444"/>
            <a:ext cx="1454573" cy="531552"/>
            <a:chOff x="3547732" y="4481444"/>
            <a:chExt cx="1454573" cy="531552"/>
          </a:xfrm>
        </p:grpSpPr>
        <p:pic>
          <p:nvPicPr>
            <p:cNvPr id="54" name="Imagen 5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3248" y="4547165"/>
              <a:ext cx="336196" cy="400111"/>
            </a:xfrm>
            <a:prstGeom prst="rect">
              <a:avLst/>
            </a:prstGeom>
          </p:spPr>
        </p:pic>
        <p:sp>
          <p:nvSpPr>
            <p:cNvPr id="55" name="CuadroTexto 54"/>
            <p:cNvSpPr txBox="1"/>
            <p:nvPr/>
          </p:nvSpPr>
          <p:spPr>
            <a:xfrm>
              <a:off x="4212770" y="4627850"/>
              <a:ext cx="5549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PE" sz="1000" b="1" dirty="0"/>
                <a:t>SUNAT</a:t>
              </a:r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3547732" y="4481444"/>
              <a:ext cx="1454573" cy="5315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646166" y="2691931"/>
            <a:ext cx="1310209" cy="571038"/>
            <a:chOff x="3290172" y="5642975"/>
            <a:chExt cx="1310209" cy="571038"/>
          </a:xfrm>
        </p:grpSpPr>
        <p:pic>
          <p:nvPicPr>
            <p:cNvPr id="59" name="Imagen 5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582" y="5728439"/>
              <a:ext cx="308071" cy="400110"/>
            </a:xfrm>
            <a:prstGeom prst="rect">
              <a:avLst/>
            </a:prstGeom>
          </p:spPr>
        </p:pic>
        <p:sp>
          <p:nvSpPr>
            <p:cNvPr id="60" name="CuadroTexto 59"/>
            <p:cNvSpPr txBox="1"/>
            <p:nvPr/>
          </p:nvSpPr>
          <p:spPr>
            <a:xfrm>
              <a:off x="3290172" y="5747741"/>
              <a:ext cx="1310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1000" b="1" dirty="0"/>
                <a:t>AGENTE </a:t>
              </a:r>
            </a:p>
            <a:p>
              <a:pPr algn="r"/>
              <a:r>
                <a:rPr lang="es-PE" sz="1000" b="1" dirty="0"/>
                <a:t>MARÍTIMO</a:t>
              </a:r>
            </a:p>
          </p:txBody>
        </p:sp>
        <p:sp>
          <p:nvSpPr>
            <p:cNvPr id="61" name="Rectángulo 60"/>
            <p:cNvSpPr/>
            <p:nvPr/>
          </p:nvSpPr>
          <p:spPr>
            <a:xfrm>
              <a:off x="3360253" y="5642975"/>
              <a:ext cx="1211748" cy="57103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30331" y="5107726"/>
            <a:ext cx="2239599" cy="1180042"/>
            <a:chOff x="330331" y="5107726"/>
            <a:chExt cx="2239599" cy="1180042"/>
          </a:xfrm>
        </p:grpSpPr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1" y="5107726"/>
              <a:ext cx="782049" cy="864234"/>
            </a:xfrm>
            <a:prstGeom prst="rect">
              <a:avLst/>
            </a:prstGeom>
          </p:spPr>
        </p:pic>
        <p:sp>
          <p:nvSpPr>
            <p:cNvPr id="63" name="CuadroTexto 62"/>
            <p:cNvSpPr txBox="1"/>
            <p:nvPr/>
          </p:nvSpPr>
          <p:spPr>
            <a:xfrm>
              <a:off x="549841" y="5579882"/>
              <a:ext cx="20200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PE" sz="2000" b="1" dirty="0"/>
                <a:t>T: &lt;1°c / 15d</a:t>
              </a:r>
            </a:p>
            <a:p>
              <a:pPr algn="r"/>
              <a:r>
                <a:rPr lang="es-PE" sz="2000" b="1" dirty="0"/>
                <a:t>HR: 90-95%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2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986118" y="365126"/>
            <a:ext cx="5755341" cy="889933"/>
          </a:xfrm>
        </p:spPr>
        <p:txBody>
          <a:bodyPr>
            <a:noAutofit/>
          </a:bodyPr>
          <a:lstStyle/>
          <a:p>
            <a:r>
              <a:rPr lang="es-PE" sz="4000" dirty="0">
                <a:solidFill>
                  <a:srgbClr val="00487A"/>
                </a:solidFill>
              </a:rPr>
              <a:t>EXPORTACIÓN </a:t>
            </a:r>
            <a:r>
              <a:rPr lang="es-PE" sz="3000" dirty="0">
                <a:solidFill>
                  <a:srgbClr val="00487A"/>
                </a:solidFill>
              </a:rPr>
              <a:t>POR</a:t>
            </a:r>
            <a:r>
              <a:rPr lang="es-PE" sz="4000" dirty="0">
                <a:solidFill>
                  <a:srgbClr val="00487A"/>
                </a:solidFill>
              </a:rPr>
              <a:t> VÍA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86119" y="6029531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/>
              <a:t>Fuente: SUNAT</a:t>
            </a:r>
          </a:p>
          <a:p>
            <a:r>
              <a:rPr lang="es-PE" sz="1000" dirty="0"/>
              <a:t>Elaborado por: Frío Aéreo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950417"/>
              </p:ext>
            </p:extLst>
          </p:nvPr>
        </p:nvGraphicFramePr>
        <p:xfrm>
          <a:off x="986117" y="1407460"/>
          <a:ext cx="7890027" cy="4559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1148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86119" y="1498200"/>
            <a:ext cx="3883120" cy="4705530"/>
          </a:xfrm>
          <a:prstGeom prst="rect">
            <a:avLst/>
          </a:prstGeom>
          <a:solidFill>
            <a:srgbClr val="C6ECFF"/>
          </a:solidFill>
          <a:ln>
            <a:solidFill>
              <a:srgbClr val="C6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986118" y="365126"/>
            <a:ext cx="7906869" cy="889933"/>
          </a:xfrm>
        </p:spPr>
        <p:txBody>
          <a:bodyPr>
            <a:noAutofit/>
          </a:bodyPr>
          <a:lstStyle/>
          <a:p>
            <a:r>
              <a:rPr lang="es-PE" sz="4000" dirty="0">
                <a:solidFill>
                  <a:srgbClr val="00487A"/>
                </a:solidFill>
              </a:rPr>
              <a:t>2017: PUNTOS </a:t>
            </a:r>
            <a:r>
              <a:rPr lang="es-PE" sz="3000" dirty="0">
                <a:solidFill>
                  <a:srgbClr val="00487A"/>
                </a:solidFill>
              </a:rPr>
              <a:t>DE</a:t>
            </a:r>
            <a:r>
              <a:rPr lang="es-PE" sz="4000" dirty="0">
                <a:solidFill>
                  <a:srgbClr val="00487A"/>
                </a:solidFill>
              </a:rPr>
              <a:t> SALIDA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7" r="44380" b="15624"/>
          <a:stretch/>
        </p:blipFill>
        <p:spPr>
          <a:xfrm>
            <a:off x="4869240" y="1498200"/>
            <a:ext cx="3306572" cy="4705530"/>
          </a:xfrm>
          <a:prstGeom prst="rect">
            <a:avLst/>
          </a:prstGeom>
          <a:ln>
            <a:noFill/>
          </a:ln>
        </p:spPr>
      </p:pic>
      <p:sp>
        <p:nvSpPr>
          <p:cNvPr id="9" name="Elipse 8"/>
          <p:cNvSpPr/>
          <p:nvPr/>
        </p:nvSpPr>
        <p:spPr>
          <a:xfrm>
            <a:off x="5713967" y="4281869"/>
            <a:ext cx="1141761" cy="1141761"/>
          </a:xfrm>
          <a:prstGeom prst="ellipse">
            <a:avLst/>
          </a:prstGeom>
          <a:solidFill>
            <a:srgbClr val="00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dirty="0"/>
              <a:t>44%</a:t>
            </a:r>
          </a:p>
        </p:txBody>
      </p:sp>
      <p:sp>
        <p:nvSpPr>
          <p:cNvPr id="23" name="Elipse 22"/>
          <p:cNvSpPr/>
          <p:nvPr/>
        </p:nvSpPr>
        <p:spPr>
          <a:xfrm>
            <a:off x="4724400" y="1940465"/>
            <a:ext cx="741022" cy="741022"/>
          </a:xfrm>
          <a:prstGeom prst="ellipse">
            <a:avLst/>
          </a:prstGeom>
          <a:solidFill>
            <a:srgbClr val="00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dirty="0"/>
              <a:t>18%</a:t>
            </a:r>
          </a:p>
        </p:txBody>
      </p:sp>
      <p:sp>
        <p:nvSpPr>
          <p:cNvPr id="24" name="Elipse 23"/>
          <p:cNvSpPr/>
          <p:nvPr/>
        </p:nvSpPr>
        <p:spPr>
          <a:xfrm>
            <a:off x="5188702" y="3169590"/>
            <a:ext cx="1096146" cy="1096146"/>
          </a:xfrm>
          <a:prstGeom prst="ellipse">
            <a:avLst/>
          </a:prstGeom>
          <a:solidFill>
            <a:srgbClr val="00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dirty="0"/>
              <a:t>37%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986119" y="5868167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/>
              <a:t>Fuente: SUNAT</a:t>
            </a:r>
          </a:p>
          <a:p>
            <a:r>
              <a:rPr lang="es-PE" sz="1000" dirty="0"/>
              <a:t>Elaborado por: Frío Aéreo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782653" y="3408034"/>
            <a:ext cx="7298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dirty="0">
                <a:solidFill>
                  <a:srgbClr val="00487A"/>
                </a:solidFill>
              </a:rPr>
              <a:t>(93%)</a:t>
            </a:r>
          </a:p>
          <a:p>
            <a:endParaRPr lang="es-PE" dirty="0">
              <a:solidFill>
                <a:srgbClr val="00487A"/>
              </a:solidFill>
            </a:endParaRPr>
          </a:p>
          <a:p>
            <a:endParaRPr lang="es-PE" dirty="0">
              <a:solidFill>
                <a:srgbClr val="00487A"/>
              </a:solidFill>
            </a:endParaRPr>
          </a:p>
          <a:p>
            <a:endParaRPr lang="es-PE" dirty="0">
              <a:solidFill>
                <a:srgbClr val="00487A"/>
              </a:solidFill>
            </a:endParaRPr>
          </a:p>
          <a:p>
            <a:r>
              <a:rPr lang="es-PE" dirty="0"/>
              <a:t>	</a:t>
            </a:r>
            <a:r>
              <a:rPr lang="es-PE" sz="1500" dirty="0">
                <a:solidFill>
                  <a:srgbClr val="00487A"/>
                </a:solidFill>
              </a:rPr>
              <a:t>(7%)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83" y="4292687"/>
            <a:ext cx="1683405" cy="4190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87" y="2786552"/>
            <a:ext cx="1309492" cy="587014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049314" y="1571133"/>
            <a:ext cx="308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>
                <a:solidFill>
                  <a:schemeClr val="tx2"/>
                </a:solidFill>
              </a:rPr>
              <a:t>PARTICIPACIÓN POR VOLUMEN</a:t>
            </a:r>
          </a:p>
        </p:txBody>
      </p:sp>
      <p:sp>
        <p:nvSpPr>
          <p:cNvPr id="18" name="Elipse 17"/>
          <p:cNvSpPr/>
          <p:nvPr/>
        </p:nvSpPr>
        <p:spPr>
          <a:xfrm>
            <a:off x="6849785" y="5563817"/>
            <a:ext cx="596181" cy="596181"/>
          </a:xfrm>
          <a:prstGeom prst="ellipse">
            <a:avLst/>
          </a:prstGeom>
          <a:solidFill>
            <a:srgbClr val="00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dirty="0"/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3804968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r="5223"/>
          <a:stretch/>
        </p:blipFill>
        <p:spPr>
          <a:xfrm>
            <a:off x="242047" y="1328656"/>
            <a:ext cx="8767482" cy="4307160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986118" y="365126"/>
            <a:ext cx="7906869" cy="889933"/>
          </a:xfrm>
        </p:spPr>
        <p:txBody>
          <a:bodyPr>
            <a:noAutofit/>
          </a:bodyPr>
          <a:lstStyle/>
          <a:p>
            <a:r>
              <a:rPr lang="es-PE" sz="4000" dirty="0">
                <a:solidFill>
                  <a:srgbClr val="00487A"/>
                </a:solidFill>
              </a:rPr>
              <a:t>2017: DESTINOS</a:t>
            </a:r>
          </a:p>
        </p:txBody>
      </p:sp>
      <p:sp>
        <p:nvSpPr>
          <p:cNvPr id="23" name="Elipse 22"/>
          <p:cNvSpPr/>
          <p:nvPr/>
        </p:nvSpPr>
        <p:spPr>
          <a:xfrm>
            <a:off x="1226779" y="2198894"/>
            <a:ext cx="861807" cy="861807"/>
          </a:xfrm>
          <a:prstGeom prst="ellipse">
            <a:avLst/>
          </a:prstGeom>
          <a:solidFill>
            <a:srgbClr val="00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PE" sz="2500" dirty="0"/>
              <a:t>44%</a:t>
            </a:r>
          </a:p>
        </p:txBody>
      </p:sp>
      <p:sp>
        <p:nvSpPr>
          <p:cNvPr id="25" name="Elipse 24"/>
          <p:cNvSpPr/>
          <p:nvPr/>
        </p:nvSpPr>
        <p:spPr>
          <a:xfrm>
            <a:off x="3648459" y="1784596"/>
            <a:ext cx="484895" cy="484895"/>
          </a:xfrm>
          <a:prstGeom prst="ellipse">
            <a:avLst/>
          </a:prstGeom>
          <a:solidFill>
            <a:srgbClr val="00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PE" sz="1500" dirty="0"/>
              <a:t>11%</a:t>
            </a:r>
          </a:p>
        </p:txBody>
      </p:sp>
      <p:sp>
        <p:nvSpPr>
          <p:cNvPr id="73" name="Elipse 72"/>
          <p:cNvSpPr/>
          <p:nvPr/>
        </p:nvSpPr>
        <p:spPr>
          <a:xfrm>
            <a:off x="4217176" y="1613820"/>
            <a:ext cx="569076" cy="569076"/>
          </a:xfrm>
          <a:prstGeom prst="ellipse">
            <a:avLst/>
          </a:prstGeom>
          <a:solidFill>
            <a:srgbClr val="00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PE" sz="1500" dirty="0"/>
              <a:t>26%</a:t>
            </a:r>
          </a:p>
        </p:txBody>
      </p:sp>
      <p:sp>
        <p:nvSpPr>
          <p:cNvPr id="78" name="CuadroTexto 77"/>
          <p:cNvSpPr txBox="1"/>
          <p:nvPr/>
        </p:nvSpPr>
        <p:spPr>
          <a:xfrm>
            <a:off x="986119" y="5868167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/>
              <a:t>Fuente: SUNAT</a:t>
            </a:r>
          </a:p>
          <a:p>
            <a:r>
              <a:rPr lang="es-PE" sz="1000" dirty="0"/>
              <a:t>Elaborado por: Frío Aéreo</a:t>
            </a:r>
          </a:p>
        </p:txBody>
      </p:sp>
      <p:sp>
        <p:nvSpPr>
          <p:cNvPr id="80" name="Elipse 79"/>
          <p:cNvSpPr/>
          <p:nvPr/>
        </p:nvSpPr>
        <p:spPr>
          <a:xfrm>
            <a:off x="1226779" y="1707577"/>
            <a:ext cx="286104" cy="286104"/>
          </a:xfrm>
          <a:prstGeom prst="ellipse">
            <a:avLst/>
          </a:prstGeom>
          <a:solidFill>
            <a:srgbClr val="00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PE" sz="1000" dirty="0"/>
              <a:t>2%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941439" y="2753180"/>
            <a:ext cx="60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rgbClr val="00487A"/>
                </a:solidFill>
              </a:rPr>
              <a:t>EE.UU.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85440" y="1933425"/>
            <a:ext cx="727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rgbClr val="00487A"/>
                </a:solidFill>
              </a:rPr>
              <a:t>CANADÁ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393023" y="2210424"/>
            <a:ext cx="740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rgbClr val="00487A"/>
                </a:solidFill>
              </a:rPr>
              <a:t>R.UNIDO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388790" y="2130991"/>
            <a:ext cx="679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rgbClr val="00487A"/>
                </a:solidFill>
              </a:rPr>
              <a:t>P.BAJOS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7457407" y="2694263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rgbClr val="00487A"/>
                </a:solidFill>
              </a:rPr>
              <a:t>CHINA</a:t>
            </a:r>
          </a:p>
        </p:txBody>
      </p:sp>
      <p:sp>
        <p:nvSpPr>
          <p:cNvPr id="16" name="Elipse 15"/>
          <p:cNvSpPr/>
          <p:nvPr/>
        </p:nvSpPr>
        <p:spPr>
          <a:xfrm>
            <a:off x="7033388" y="2442851"/>
            <a:ext cx="484895" cy="484895"/>
          </a:xfrm>
          <a:prstGeom prst="ellipse">
            <a:avLst/>
          </a:prstGeom>
          <a:solidFill>
            <a:srgbClr val="00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PE" sz="1500" dirty="0"/>
              <a:t>9%</a:t>
            </a:r>
          </a:p>
        </p:txBody>
      </p:sp>
      <p:sp>
        <p:nvSpPr>
          <p:cNvPr id="17" name="Elipse 16"/>
          <p:cNvSpPr/>
          <p:nvPr/>
        </p:nvSpPr>
        <p:spPr>
          <a:xfrm>
            <a:off x="7232179" y="2996826"/>
            <a:ext cx="286104" cy="286104"/>
          </a:xfrm>
          <a:prstGeom prst="ellipse">
            <a:avLst/>
          </a:prstGeom>
          <a:solidFill>
            <a:srgbClr val="00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PE" sz="1000" dirty="0"/>
              <a:t>4%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308887" y="3259188"/>
            <a:ext cx="988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rgbClr val="00487A"/>
                </a:solidFill>
              </a:rPr>
              <a:t>HONG KONG</a:t>
            </a:r>
          </a:p>
        </p:txBody>
      </p:sp>
      <p:sp>
        <p:nvSpPr>
          <p:cNvPr id="26" name="Elipse 25"/>
          <p:cNvSpPr/>
          <p:nvPr/>
        </p:nvSpPr>
        <p:spPr>
          <a:xfrm>
            <a:off x="3842725" y="2512078"/>
            <a:ext cx="286104" cy="286104"/>
          </a:xfrm>
          <a:prstGeom prst="ellipse">
            <a:avLst/>
          </a:prstGeom>
          <a:solidFill>
            <a:srgbClr val="00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PE" sz="1000" dirty="0"/>
              <a:t>1%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3401386" y="2737926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solidFill>
                  <a:srgbClr val="00487A"/>
                </a:solidFill>
              </a:rPr>
              <a:t>ESPAÑA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781908" y="5595076"/>
            <a:ext cx="156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rgbClr val="00487A"/>
                </a:solidFill>
              </a:rPr>
              <a:t>31 DESTINOS</a:t>
            </a:r>
          </a:p>
        </p:txBody>
      </p:sp>
    </p:spTree>
    <p:extLst>
      <p:ext uri="{BB962C8B-B14F-4D97-AF65-F5344CB8AC3E}">
        <p14:creationId xmlns:p14="http://schemas.microsoft.com/office/powerpoint/2010/main" val="198415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825"/>
          <a:stretch/>
        </p:blipFill>
        <p:spPr>
          <a:xfrm>
            <a:off x="-1" y="1328656"/>
            <a:ext cx="9147220" cy="4307160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975714" y="365126"/>
            <a:ext cx="7917274" cy="889933"/>
          </a:xfrm>
        </p:spPr>
        <p:txBody>
          <a:bodyPr>
            <a:noAutofit/>
          </a:bodyPr>
          <a:lstStyle/>
          <a:p>
            <a:r>
              <a:rPr lang="es-PE" sz="4000" dirty="0">
                <a:solidFill>
                  <a:srgbClr val="00487A"/>
                </a:solidFill>
              </a:rPr>
              <a:t>2017: DESTINOS </a:t>
            </a:r>
            <a:r>
              <a:rPr lang="es-PE" sz="3000" dirty="0">
                <a:solidFill>
                  <a:srgbClr val="00487A"/>
                </a:solidFill>
              </a:rPr>
              <a:t>POR</a:t>
            </a:r>
            <a:r>
              <a:rPr lang="es-PE" sz="4000" dirty="0">
                <a:solidFill>
                  <a:srgbClr val="00487A"/>
                </a:solidFill>
              </a:rPr>
              <a:t> VÍA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3395256" y="5279688"/>
            <a:ext cx="3181802" cy="911532"/>
            <a:chOff x="3395256" y="5279688"/>
            <a:chExt cx="3181802" cy="911532"/>
          </a:xfrm>
        </p:grpSpPr>
        <p:sp>
          <p:nvSpPr>
            <p:cNvPr id="27" name="CuadroTexto 26"/>
            <p:cNvSpPr txBox="1"/>
            <p:nvPr/>
          </p:nvSpPr>
          <p:spPr>
            <a:xfrm>
              <a:off x="3650231" y="5279688"/>
              <a:ext cx="292682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500" dirty="0"/>
                <a:t>31 destinos		10 destinos</a:t>
              </a: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671" y="5738413"/>
              <a:ext cx="952018" cy="426767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256" y="5814318"/>
              <a:ext cx="1513996" cy="376902"/>
            </a:xfrm>
            <a:prstGeom prst="rect">
              <a:avLst/>
            </a:prstGeom>
          </p:spPr>
        </p:pic>
      </p:grpSp>
      <p:sp>
        <p:nvSpPr>
          <p:cNvPr id="78" name="CuadroTexto 77"/>
          <p:cNvSpPr txBox="1"/>
          <p:nvPr/>
        </p:nvSpPr>
        <p:spPr>
          <a:xfrm>
            <a:off x="986119" y="5868167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/>
              <a:t>Fuente: SUNAT</a:t>
            </a:r>
          </a:p>
          <a:p>
            <a:r>
              <a:rPr lang="es-PE" sz="1000" dirty="0"/>
              <a:t>Elaborado por: Frío Aéreo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871790" y="1970299"/>
            <a:ext cx="6558127" cy="2892418"/>
            <a:chOff x="871790" y="1970299"/>
            <a:chExt cx="6558127" cy="2892418"/>
          </a:xfrm>
        </p:grpSpPr>
        <p:sp>
          <p:nvSpPr>
            <p:cNvPr id="29" name="Elipse 28"/>
            <p:cNvSpPr/>
            <p:nvPr/>
          </p:nvSpPr>
          <p:spPr>
            <a:xfrm>
              <a:off x="4249270" y="2117804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Elipse 32"/>
            <p:cNvSpPr/>
            <p:nvPr/>
          </p:nvSpPr>
          <p:spPr>
            <a:xfrm>
              <a:off x="4102954" y="2094298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" name="Elipse 33"/>
            <p:cNvSpPr/>
            <p:nvPr/>
          </p:nvSpPr>
          <p:spPr>
            <a:xfrm>
              <a:off x="871790" y="2572858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3" name="Elipse 72"/>
            <p:cNvSpPr/>
            <p:nvPr/>
          </p:nvSpPr>
          <p:spPr>
            <a:xfrm>
              <a:off x="1077591" y="1970299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4" name="Elipse 73"/>
            <p:cNvSpPr/>
            <p:nvPr/>
          </p:nvSpPr>
          <p:spPr>
            <a:xfrm>
              <a:off x="1812697" y="3577899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5" name="Elipse 74"/>
            <p:cNvSpPr/>
            <p:nvPr/>
          </p:nvSpPr>
          <p:spPr>
            <a:xfrm>
              <a:off x="7325993" y="3030267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6" name="Elipse 75"/>
            <p:cNvSpPr/>
            <p:nvPr/>
          </p:nvSpPr>
          <p:spPr>
            <a:xfrm>
              <a:off x="7005320" y="3414014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7" name="Elipse 76"/>
            <p:cNvSpPr/>
            <p:nvPr/>
          </p:nvSpPr>
          <p:spPr>
            <a:xfrm>
              <a:off x="7130943" y="3812502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9" name="Elipse 78"/>
            <p:cNvSpPr/>
            <p:nvPr/>
          </p:nvSpPr>
          <p:spPr>
            <a:xfrm>
              <a:off x="2134597" y="4758793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0" name="Elipse 79"/>
            <p:cNvSpPr/>
            <p:nvPr/>
          </p:nvSpPr>
          <p:spPr>
            <a:xfrm>
              <a:off x="3903295" y="2401600"/>
              <a:ext cx="103924" cy="103924"/>
            </a:xfrm>
            <a:prstGeom prst="ellipse">
              <a:avLst/>
            </a:prstGeom>
            <a:solidFill>
              <a:srgbClr val="00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423374" y="1862723"/>
            <a:ext cx="7313565" cy="3416965"/>
            <a:chOff x="1423374" y="1862723"/>
            <a:chExt cx="7313565" cy="3416965"/>
          </a:xfrm>
        </p:grpSpPr>
        <p:sp>
          <p:nvSpPr>
            <p:cNvPr id="35" name="Rombo 34"/>
            <p:cNvSpPr/>
            <p:nvPr/>
          </p:nvSpPr>
          <p:spPr>
            <a:xfrm>
              <a:off x="1423374" y="2570650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6" name="Rombo 35"/>
            <p:cNvSpPr/>
            <p:nvPr/>
          </p:nvSpPr>
          <p:spPr>
            <a:xfrm>
              <a:off x="4016642" y="2488915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7" name="Rombo 36"/>
            <p:cNvSpPr/>
            <p:nvPr/>
          </p:nvSpPr>
          <p:spPr>
            <a:xfrm>
              <a:off x="4098466" y="1986722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8" name="Rombo 37"/>
            <p:cNvSpPr/>
            <p:nvPr/>
          </p:nvSpPr>
          <p:spPr>
            <a:xfrm>
              <a:off x="4241903" y="1992747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5" name="Rombo 44"/>
            <p:cNvSpPr/>
            <p:nvPr/>
          </p:nvSpPr>
          <p:spPr>
            <a:xfrm>
              <a:off x="4518212" y="2471657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3" name="Rombo 62"/>
            <p:cNvSpPr/>
            <p:nvPr/>
          </p:nvSpPr>
          <p:spPr>
            <a:xfrm>
              <a:off x="4267427" y="2377883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1" name="Rombo 80"/>
            <p:cNvSpPr/>
            <p:nvPr/>
          </p:nvSpPr>
          <p:spPr>
            <a:xfrm>
              <a:off x="6377113" y="1862723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2" name="Rombo 81"/>
            <p:cNvSpPr/>
            <p:nvPr/>
          </p:nvSpPr>
          <p:spPr>
            <a:xfrm>
              <a:off x="1423374" y="1986722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3" name="Rombo 82"/>
            <p:cNvSpPr/>
            <p:nvPr/>
          </p:nvSpPr>
          <p:spPr>
            <a:xfrm>
              <a:off x="1705121" y="3524111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4" name="Rombo 83"/>
            <p:cNvSpPr/>
            <p:nvPr/>
          </p:nvSpPr>
          <p:spPr>
            <a:xfrm>
              <a:off x="2104051" y="4648180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5" name="Rombo 84"/>
            <p:cNvSpPr/>
            <p:nvPr/>
          </p:nvSpPr>
          <p:spPr>
            <a:xfrm>
              <a:off x="6832715" y="2585526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6" name="Rombo 85"/>
            <p:cNvSpPr/>
            <p:nvPr/>
          </p:nvSpPr>
          <p:spPr>
            <a:xfrm>
              <a:off x="7200835" y="3035578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7" name="Rombo 86"/>
            <p:cNvSpPr/>
            <p:nvPr/>
          </p:nvSpPr>
          <p:spPr>
            <a:xfrm>
              <a:off x="4394303" y="2118252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8" name="Rombo 87"/>
            <p:cNvSpPr/>
            <p:nvPr/>
          </p:nvSpPr>
          <p:spPr>
            <a:xfrm>
              <a:off x="7127291" y="3668128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9" name="Rombo 88"/>
            <p:cNvSpPr/>
            <p:nvPr/>
          </p:nvSpPr>
          <p:spPr>
            <a:xfrm>
              <a:off x="5680411" y="3035578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0" name="Rombo 89"/>
            <p:cNvSpPr/>
            <p:nvPr/>
          </p:nvSpPr>
          <p:spPr>
            <a:xfrm>
              <a:off x="6959019" y="3314463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1" name="Rombo 90"/>
            <p:cNvSpPr/>
            <p:nvPr/>
          </p:nvSpPr>
          <p:spPr>
            <a:xfrm>
              <a:off x="7454987" y="3844958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2" name="Rombo 91"/>
            <p:cNvSpPr/>
            <p:nvPr/>
          </p:nvSpPr>
          <p:spPr>
            <a:xfrm>
              <a:off x="4401668" y="2292360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3" name="Rombo 92"/>
            <p:cNvSpPr/>
            <p:nvPr/>
          </p:nvSpPr>
          <p:spPr>
            <a:xfrm>
              <a:off x="1821663" y="3452393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4" name="Rombo 93"/>
            <p:cNvSpPr/>
            <p:nvPr/>
          </p:nvSpPr>
          <p:spPr>
            <a:xfrm>
              <a:off x="4329945" y="2193746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5" name="Rombo 94"/>
            <p:cNvSpPr/>
            <p:nvPr/>
          </p:nvSpPr>
          <p:spPr>
            <a:xfrm>
              <a:off x="3963993" y="2094297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6" name="Rombo 95"/>
            <p:cNvSpPr/>
            <p:nvPr/>
          </p:nvSpPr>
          <p:spPr>
            <a:xfrm>
              <a:off x="5196875" y="4081023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7" name="Rombo 96"/>
            <p:cNvSpPr/>
            <p:nvPr/>
          </p:nvSpPr>
          <p:spPr>
            <a:xfrm>
              <a:off x="5317103" y="2693102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8" name="Rombo 97"/>
            <p:cNvSpPr/>
            <p:nvPr/>
          </p:nvSpPr>
          <p:spPr>
            <a:xfrm>
              <a:off x="1584742" y="3378158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9" name="Rombo 98"/>
            <p:cNvSpPr/>
            <p:nvPr/>
          </p:nvSpPr>
          <p:spPr>
            <a:xfrm>
              <a:off x="8629363" y="5172112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0" name="Rombo 99"/>
            <p:cNvSpPr/>
            <p:nvPr/>
          </p:nvSpPr>
          <p:spPr>
            <a:xfrm>
              <a:off x="5532671" y="2927851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1" name="Rombo 100"/>
            <p:cNvSpPr/>
            <p:nvPr/>
          </p:nvSpPr>
          <p:spPr>
            <a:xfrm>
              <a:off x="7667000" y="2345986"/>
              <a:ext cx="107576" cy="107576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1587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9933"/>
          </a:xfrm>
        </p:spPr>
        <p:txBody>
          <a:bodyPr/>
          <a:lstStyle/>
          <a:p>
            <a:r>
              <a:rPr lang="es-PE" dirty="0">
                <a:solidFill>
                  <a:schemeClr val="bg1"/>
                </a:solidFill>
              </a:rPr>
              <a:t>REFLEXIONES</a:t>
            </a:r>
            <a:endParaRPr lang="es-PE" sz="30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49" y="1825626"/>
            <a:ext cx="8273303" cy="4198656"/>
          </a:xfrm>
        </p:spPr>
        <p:txBody>
          <a:bodyPr>
            <a:normAutofit lnSpcReduction="10000"/>
          </a:bodyPr>
          <a:lstStyle/>
          <a:p>
            <a:r>
              <a:rPr lang="es-PE" dirty="0">
                <a:solidFill>
                  <a:srgbClr val="00487A"/>
                </a:solidFill>
              </a:rPr>
              <a:t>En exportación de perecibles es clave la </a:t>
            </a:r>
            <a:r>
              <a:rPr lang="es-PE" b="1" dirty="0">
                <a:solidFill>
                  <a:srgbClr val="00487A"/>
                </a:solidFill>
              </a:rPr>
              <a:t>Planeación</a:t>
            </a:r>
            <a:r>
              <a:rPr lang="es-PE" dirty="0">
                <a:solidFill>
                  <a:srgbClr val="00487A"/>
                </a:solidFill>
              </a:rPr>
              <a:t> flujo de logístico.</a:t>
            </a:r>
          </a:p>
          <a:p>
            <a:r>
              <a:rPr lang="es-PE" dirty="0">
                <a:solidFill>
                  <a:srgbClr val="00487A"/>
                </a:solidFill>
              </a:rPr>
              <a:t>Brindar adecuadas condiciones de </a:t>
            </a:r>
            <a:r>
              <a:rPr lang="es-PE" b="1" dirty="0">
                <a:solidFill>
                  <a:srgbClr val="00487A"/>
                </a:solidFill>
              </a:rPr>
              <a:t>Conservación</a:t>
            </a:r>
            <a:r>
              <a:rPr lang="es-PE" dirty="0">
                <a:solidFill>
                  <a:srgbClr val="00487A"/>
                </a:solidFill>
              </a:rPr>
              <a:t> en términos de temperatura y humedad principalmente.</a:t>
            </a:r>
          </a:p>
          <a:p>
            <a:r>
              <a:rPr lang="es-PE" dirty="0">
                <a:solidFill>
                  <a:srgbClr val="00487A"/>
                </a:solidFill>
              </a:rPr>
              <a:t>Conocer los </a:t>
            </a:r>
            <a:r>
              <a:rPr lang="es-PE" b="1" dirty="0">
                <a:solidFill>
                  <a:srgbClr val="00487A"/>
                </a:solidFill>
              </a:rPr>
              <a:t>Tiempos</a:t>
            </a:r>
            <a:r>
              <a:rPr lang="es-PE" dirty="0">
                <a:solidFill>
                  <a:srgbClr val="00487A"/>
                </a:solidFill>
              </a:rPr>
              <a:t> de traslado.</a:t>
            </a:r>
          </a:p>
          <a:p>
            <a:r>
              <a:rPr lang="es-PE" b="1" dirty="0">
                <a:solidFill>
                  <a:srgbClr val="00487A"/>
                </a:solidFill>
              </a:rPr>
              <a:t>Regulaciones</a:t>
            </a:r>
            <a:r>
              <a:rPr lang="es-PE" dirty="0">
                <a:solidFill>
                  <a:srgbClr val="00487A"/>
                </a:solidFill>
              </a:rPr>
              <a:t> de los países de destino o de conexión.</a:t>
            </a:r>
          </a:p>
          <a:p>
            <a:r>
              <a:rPr lang="es-PE" dirty="0">
                <a:solidFill>
                  <a:srgbClr val="00487A"/>
                </a:solidFill>
              </a:rPr>
              <a:t>Operadores logísticos </a:t>
            </a:r>
            <a:r>
              <a:rPr lang="es-PE" b="1" dirty="0">
                <a:solidFill>
                  <a:srgbClr val="00487A"/>
                </a:solidFill>
              </a:rPr>
              <a:t>Confiables</a:t>
            </a:r>
            <a:r>
              <a:rPr lang="es-PE" dirty="0">
                <a:solidFill>
                  <a:srgbClr val="00487A"/>
                </a:solidFill>
              </a:rPr>
              <a:t> y con </a:t>
            </a:r>
            <a:r>
              <a:rPr lang="es-PE" b="1" dirty="0">
                <a:solidFill>
                  <a:srgbClr val="00487A"/>
                </a:solidFill>
              </a:rPr>
              <a:t>Experiencia</a:t>
            </a:r>
            <a:r>
              <a:rPr lang="es-PE" dirty="0">
                <a:solidFill>
                  <a:srgbClr val="00487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0697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174464" y="1916912"/>
            <a:ext cx="494885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0" dirty="0">
                <a:solidFill>
                  <a:schemeClr val="bg1"/>
                </a:solidFill>
              </a:rPr>
              <a:t>GRACIAS</a:t>
            </a:r>
          </a:p>
          <a:p>
            <a:endParaRPr lang="es-PE" dirty="0">
              <a:solidFill>
                <a:schemeClr val="bg1"/>
              </a:solidFill>
            </a:endParaRPr>
          </a:p>
          <a:p>
            <a:endParaRPr lang="es-PE" dirty="0">
              <a:solidFill>
                <a:schemeClr val="bg1"/>
              </a:solidFill>
            </a:endParaRPr>
          </a:p>
          <a:p>
            <a:pPr algn="r"/>
            <a:endParaRPr lang="es-PE" sz="2000" dirty="0">
              <a:solidFill>
                <a:schemeClr val="bg1"/>
              </a:solidFill>
            </a:endParaRPr>
          </a:p>
          <a:p>
            <a:pPr algn="r"/>
            <a:r>
              <a:rPr lang="es-PE" sz="2000" dirty="0">
                <a:solidFill>
                  <a:schemeClr val="bg1"/>
                </a:solidFill>
              </a:rPr>
              <a:t>Victor Mercado</a:t>
            </a:r>
          </a:p>
          <a:p>
            <a:pPr algn="r"/>
            <a:r>
              <a:rPr lang="es-PE" sz="2000" u="sng" dirty="0">
                <a:solidFill>
                  <a:schemeClr val="bg1"/>
                </a:solidFill>
              </a:rPr>
              <a:t>vmercado@frioaereo.com.pe</a:t>
            </a:r>
          </a:p>
        </p:txBody>
      </p:sp>
    </p:spTree>
    <p:extLst>
      <p:ext uri="{BB962C8B-B14F-4D97-AF65-F5344CB8AC3E}">
        <p14:creationId xmlns:p14="http://schemas.microsoft.com/office/powerpoint/2010/main" val="389571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54" y="165285"/>
            <a:ext cx="2321061" cy="88358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87969" y="1603109"/>
            <a:ext cx="6479631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rgbClr val="00487A"/>
                </a:solidFill>
              </a:rPr>
              <a:t>Expertos en perecibles vegetales.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400" dirty="0">
              <a:solidFill>
                <a:srgbClr val="00487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rgbClr val="00487A"/>
                </a:solidFill>
              </a:rPr>
              <a:t>Periodo 2000-2017: 		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PE" sz="2000" dirty="0">
                <a:solidFill>
                  <a:srgbClr val="00487A"/>
                </a:solidFill>
              </a:rPr>
              <a:t>1,355,965 TM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PE" sz="2000" dirty="0">
                <a:solidFill>
                  <a:srgbClr val="00487A"/>
                </a:solidFill>
              </a:rPr>
              <a:t>4,068 MM$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PE" sz="2000" dirty="0">
                <a:solidFill>
                  <a:srgbClr val="00487A"/>
                </a:solidFill>
              </a:rPr>
              <a:t>&gt; 60 especies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s-PE" sz="2000" dirty="0">
              <a:solidFill>
                <a:srgbClr val="00487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rgbClr val="00487A"/>
                </a:solidFill>
              </a:rPr>
              <a:t>Volúmenes 2017: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PE" sz="2000" dirty="0">
                <a:solidFill>
                  <a:srgbClr val="00487A"/>
                </a:solidFill>
              </a:rPr>
              <a:t>80,760 TM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464426" y="5999811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/>
              <a:t>Fuente: Frío Aéreo</a:t>
            </a:r>
          </a:p>
          <a:p>
            <a:r>
              <a:rPr lang="es-PE" sz="1000" dirty="0"/>
              <a:t>Elaborado por: Frío Aéreo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492" t="2722" r="7751" b="20069"/>
          <a:stretch/>
        </p:blipFill>
        <p:spPr>
          <a:xfrm>
            <a:off x="4576884" y="2433044"/>
            <a:ext cx="4159624" cy="283284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1249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54" y="165285"/>
            <a:ext cx="2321061" cy="88358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16" y="2250139"/>
            <a:ext cx="681547" cy="68154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15" y="1916333"/>
            <a:ext cx="991155" cy="99115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8" y="2187000"/>
            <a:ext cx="720488" cy="720488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258804" y="2972027"/>
            <a:ext cx="12817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b="1" dirty="0">
                <a:solidFill>
                  <a:srgbClr val="00487A"/>
                </a:solidFill>
              </a:rPr>
              <a:t>EXPORTADOR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938999" y="2972027"/>
            <a:ext cx="14487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b="1" dirty="0">
                <a:solidFill>
                  <a:srgbClr val="00487A"/>
                </a:solidFill>
              </a:rPr>
              <a:t>FRÍO AÉREO</a:t>
            </a:r>
          </a:p>
          <a:p>
            <a:pPr algn="ctr"/>
            <a:r>
              <a:rPr lang="es-PE" sz="1000" b="1" dirty="0">
                <a:solidFill>
                  <a:srgbClr val="00487A"/>
                </a:solidFill>
              </a:rPr>
              <a:t>DEPÓSITO TEMPORAL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791422" y="2972027"/>
            <a:ext cx="11021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b="1" dirty="0">
                <a:solidFill>
                  <a:srgbClr val="00487A"/>
                </a:solidFill>
              </a:rPr>
              <a:t>AEROLÍNEA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92" y="1421193"/>
            <a:ext cx="632556" cy="689860"/>
          </a:xfrm>
          <a:prstGeom prst="rect">
            <a:avLst/>
          </a:prstGeom>
        </p:spPr>
      </p:pic>
      <p:pic>
        <p:nvPicPr>
          <p:cNvPr id="5" name="aceptac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14572" y="3608293"/>
            <a:ext cx="2233177" cy="1522260"/>
          </a:xfrm>
          <a:prstGeom prst="rect">
            <a:avLst/>
          </a:prstGeom>
        </p:spPr>
      </p:pic>
      <p:pic>
        <p:nvPicPr>
          <p:cNvPr id="28" name="almacenamiento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01344" y="3608293"/>
            <a:ext cx="2029680" cy="1522260"/>
          </a:xfrm>
          <a:prstGeom prst="rect">
            <a:avLst/>
          </a:prstGeom>
        </p:spPr>
      </p:pic>
      <p:pic>
        <p:nvPicPr>
          <p:cNvPr id="30" name="paletizado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784619" y="3608293"/>
            <a:ext cx="2029680" cy="1522260"/>
          </a:xfrm>
          <a:prstGeom prst="rect">
            <a:avLst/>
          </a:prstGeom>
        </p:spPr>
      </p:pic>
      <p:pic>
        <p:nvPicPr>
          <p:cNvPr id="31" name="despacho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67894" y="3612590"/>
            <a:ext cx="2029680" cy="1522260"/>
          </a:xfrm>
          <a:prstGeom prst="rect">
            <a:avLst/>
          </a:prstGeom>
        </p:spPr>
      </p:pic>
      <p:sp>
        <p:nvSpPr>
          <p:cNvPr id="33" name="Flecha derecha 32"/>
          <p:cNvSpPr/>
          <p:nvPr/>
        </p:nvSpPr>
        <p:spPr>
          <a:xfrm>
            <a:off x="214571" y="5379918"/>
            <a:ext cx="8783003" cy="384894"/>
          </a:xfrm>
          <a:prstGeom prst="rightArrow">
            <a:avLst/>
          </a:prstGeom>
          <a:solidFill>
            <a:srgbClr val="004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dirty="0"/>
              <a:t>             ACEPTACIÓN                       ALMACENAMIENTO                     PALETIZADO                              DESPACHO</a:t>
            </a:r>
          </a:p>
        </p:txBody>
      </p:sp>
      <p:cxnSp>
        <p:nvCxnSpPr>
          <p:cNvPr id="35" name="Conector recto de flecha 34"/>
          <p:cNvCxnSpPr/>
          <p:nvPr/>
        </p:nvCxnSpPr>
        <p:spPr>
          <a:xfrm>
            <a:off x="1540565" y="2532177"/>
            <a:ext cx="2398434" cy="0"/>
          </a:xfrm>
          <a:prstGeom prst="straightConnector1">
            <a:avLst/>
          </a:prstGeom>
          <a:ln w="28575">
            <a:solidFill>
              <a:srgbClr val="0048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5511926" y="2532179"/>
            <a:ext cx="2398434" cy="0"/>
          </a:xfrm>
          <a:prstGeom prst="straightConnector1">
            <a:avLst/>
          </a:prstGeom>
          <a:ln w="28575">
            <a:solidFill>
              <a:srgbClr val="0048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81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645967" y="4216399"/>
            <a:ext cx="6821633" cy="1219200"/>
          </a:xfrm>
          <a:prstGeom prst="rect">
            <a:avLst/>
          </a:prstGeom>
          <a:solidFill>
            <a:srgbClr val="00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49" y="1825625"/>
            <a:ext cx="8273303" cy="2146011"/>
          </a:xfrm>
        </p:spPr>
        <p:txBody>
          <a:bodyPr>
            <a:normAutofit/>
          </a:bodyPr>
          <a:lstStyle/>
          <a:p>
            <a:r>
              <a:rPr lang="es-PE" dirty="0">
                <a:solidFill>
                  <a:srgbClr val="00487A"/>
                </a:solidFill>
              </a:rPr>
              <a:t>Sufren alteraciones o deterioro en el tiempo.</a:t>
            </a:r>
          </a:p>
          <a:p>
            <a:r>
              <a:rPr lang="es-PE" dirty="0">
                <a:solidFill>
                  <a:srgbClr val="00487A"/>
                </a:solidFill>
              </a:rPr>
              <a:t>Se afectan por las condiciones ambientales.</a:t>
            </a:r>
          </a:p>
          <a:p>
            <a:r>
              <a:rPr lang="es-PE" dirty="0">
                <a:solidFill>
                  <a:srgbClr val="00487A"/>
                </a:solidFill>
              </a:rPr>
              <a:t>Sometidos a tratamientos cuarentenarios. </a:t>
            </a:r>
          </a:p>
          <a:p>
            <a:r>
              <a:rPr lang="es-PE" dirty="0">
                <a:solidFill>
                  <a:srgbClr val="00487A"/>
                </a:solidFill>
              </a:rPr>
              <a:t>Su condición de fresco le otorga un alto valor.</a:t>
            </a:r>
          </a:p>
          <a:p>
            <a:endParaRPr lang="es-PE" dirty="0">
              <a:solidFill>
                <a:srgbClr val="00487A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9933"/>
          </a:xfrm>
        </p:spPr>
        <p:txBody>
          <a:bodyPr/>
          <a:lstStyle/>
          <a:p>
            <a:r>
              <a:rPr lang="es-PE" dirty="0">
                <a:solidFill>
                  <a:schemeClr val="bg1"/>
                </a:solidFill>
              </a:rPr>
              <a:t>PERECIBLES </a:t>
            </a:r>
            <a:r>
              <a:rPr lang="es-PE" sz="3000" dirty="0">
                <a:solidFill>
                  <a:schemeClr val="bg1"/>
                </a:solidFill>
              </a:rPr>
              <a:t>DE EXPORTACIÓN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888625" y="4357254"/>
            <a:ext cx="4830857" cy="9190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3000" dirty="0">
                <a:solidFill>
                  <a:schemeClr val="bg1"/>
                </a:solidFill>
              </a:rPr>
              <a:t>Tienen un </a:t>
            </a:r>
            <a:r>
              <a:rPr lang="es-PE" sz="3000" b="1" dirty="0">
                <a:solidFill>
                  <a:schemeClr val="bg1"/>
                </a:solidFill>
              </a:rPr>
              <a:t>CORTO</a:t>
            </a:r>
            <a:r>
              <a:rPr lang="es-PE" sz="3000" dirty="0">
                <a:solidFill>
                  <a:schemeClr val="bg1"/>
                </a:solidFill>
              </a:rPr>
              <a:t> periodo de vida comercial.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5962140" y="4237044"/>
            <a:ext cx="1102849" cy="1108363"/>
            <a:chOff x="5684691" y="5514108"/>
            <a:chExt cx="1102849" cy="1108363"/>
          </a:xfrm>
        </p:grpSpPr>
        <p:sp>
          <p:nvSpPr>
            <p:cNvPr id="9" name="Rectángulo 8"/>
            <p:cNvSpPr/>
            <p:nvPr/>
          </p:nvSpPr>
          <p:spPr>
            <a:xfrm>
              <a:off x="5791200" y="5588000"/>
              <a:ext cx="886691" cy="942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691" y="5514108"/>
              <a:ext cx="1102849" cy="1108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717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1"/>
          <p:cNvSpPr>
            <a:spLocks noGrp="1"/>
          </p:cNvSpPr>
          <p:nvPr>
            <p:ph type="title"/>
          </p:nvPr>
        </p:nvSpPr>
        <p:spPr>
          <a:xfrm>
            <a:off x="251012" y="365126"/>
            <a:ext cx="8794376" cy="889933"/>
          </a:xfrm>
        </p:spPr>
        <p:txBody>
          <a:bodyPr>
            <a:no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PERECIBLES VEGETALES </a:t>
            </a:r>
            <a:r>
              <a:rPr lang="es-PE" sz="3000" dirty="0">
                <a:solidFill>
                  <a:schemeClr val="bg1"/>
                </a:solidFill>
              </a:rPr>
              <a:t>DE</a:t>
            </a:r>
            <a:r>
              <a:rPr lang="es-PE" dirty="0">
                <a:solidFill>
                  <a:schemeClr val="bg1"/>
                </a:solidFill>
              </a:rPr>
              <a:t> </a:t>
            </a:r>
            <a:r>
              <a:rPr lang="es-PE" sz="3000" dirty="0">
                <a:solidFill>
                  <a:schemeClr val="bg1"/>
                </a:solidFill>
              </a:rPr>
              <a:t>EXPORTACIÓN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68774"/>
              </p:ext>
            </p:extLst>
          </p:nvPr>
        </p:nvGraphicFramePr>
        <p:xfrm>
          <a:off x="744073" y="1583950"/>
          <a:ext cx="7288303" cy="3968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9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2596"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i="0" u="none" strike="noStrike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PRODUCTO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4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0" u="none" strike="noStrike" dirty="0">
                          <a:effectLst/>
                        </a:rPr>
                        <a:t>TM </a:t>
                      </a:r>
                    </a:p>
                    <a:p>
                      <a:pPr algn="ctr" fontAlgn="b"/>
                      <a:r>
                        <a:rPr lang="es-PE" sz="2000" b="0" u="none" strike="noStrike" dirty="0">
                          <a:effectLst/>
                        </a:rPr>
                        <a:t>(2017)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4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4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48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0" u="none" strike="noStrike" dirty="0">
                          <a:effectLst/>
                        </a:rPr>
                        <a:t>Uvas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487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PE" sz="1800" u="none" strike="noStrike" dirty="0">
                          <a:effectLst/>
                        </a:rPr>
                        <a:t>266,384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800" u="none" strike="noStrike" dirty="0">
                          <a:effectLst/>
                        </a:rPr>
                        <a:t>100%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800" u="none" strike="noStrike" dirty="0">
                          <a:effectLst/>
                        </a:rPr>
                        <a:t>0%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0" u="none" strike="noStrike" dirty="0">
                          <a:effectLst/>
                        </a:rPr>
                        <a:t>Espárragos frescos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487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PE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121,473</a:t>
                      </a:r>
                      <a:endParaRPr lang="es-P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  <a:endParaRPr lang="es-P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76%</a:t>
                      </a:r>
                      <a:endParaRPr lang="es-PE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0" u="none" strike="noStrike" dirty="0">
                          <a:effectLst/>
                        </a:rPr>
                        <a:t>Paltas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487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247,487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800" u="none" strike="noStrike">
                          <a:effectLst/>
                        </a:rPr>
                        <a:t>99%</a:t>
                      </a:r>
                      <a:endParaRPr lang="es-P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800" u="none" strike="noStrike" dirty="0">
                          <a:effectLst/>
                        </a:rPr>
                        <a:t>1%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Mangos</a:t>
                      </a:r>
                      <a:endParaRPr lang="es-PE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487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PE" sz="1800" u="none" strike="noStrike" dirty="0">
                          <a:effectLst/>
                        </a:rPr>
                        <a:t>161,602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800" u="none" strike="noStrike" dirty="0">
                          <a:effectLst/>
                        </a:rPr>
                        <a:t>88%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800" u="none" strike="noStrike" dirty="0">
                          <a:effectLst/>
                        </a:rPr>
                        <a:t>11%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0" u="none" strike="noStrike" dirty="0">
                          <a:effectLst/>
                        </a:rPr>
                        <a:t>Arándanos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487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PE" sz="1800" u="none" strike="noStrike" dirty="0">
                          <a:effectLst/>
                        </a:rPr>
                        <a:t>42,995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800" u="none" strike="noStrike" dirty="0">
                          <a:effectLst/>
                        </a:rPr>
                        <a:t>93%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800" u="none" strike="noStrike" dirty="0">
                          <a:effectLst/>
                        </a:rPr>
                        <a:t>7%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0" u="none" strike="noStrike" dirty="0">
                          <a:effectLst/>
                        </a:rPr>
                        <a:t>Granadas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487A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s-PE" sz="1800" u="none" strike="noStrike" dirty="0">
                          <a:effectLst/>
                        </a:rPr>
                        <a:t>29,151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800" u="none" strike="noStrike" dirty="0">
                          <a:effectLst/>
                        </a:rPr>
                        <a:t>96%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800" u="none" strike="noStrike" dirty="0">
                          <a:effectLst/>
                        </a:rPr>
                        <a:t>4%</a:t>
                      </a:r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Arvejas</a:t>
                      </a:r>
                    </a:p>
                  </a:txBody>
                  <a:tcPr marL="7620" marR="7620" marT="7620" marB="0" anchor="b">
                    <a:solidFill>
                      <a:srgbClr val="00487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s-PE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5,209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Flores</a:t>
                      </a:r>
                    </a:p>
                  </a:txBody>
                  <a:tcPr marL="7620" marR="7620" marT="7620" marB="0" anchor="b">
                    <a:solidFill>
                      <a:srgbClr val="00487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s-PE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Lechugas</a:t>
                      </a:r>
                    </a:p>
                  </a:txBody>
                  <a:tcPr marL="7620" marR="7620" marT="7620" marB="0" anchor="b">
                    <a:solidFill>
                      <a:srgbClr val="00487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s-PE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Fresas</a:t>
                      </a:r>
                    </a:p>
                  </a:txBody>
                  <a:tcPr marL="7620" marR="7620" marT="7620" marB="0" anchor="b">
                    <a:solidFill>
                      <a:srgbClr val="00487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s-PE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44073" y="5554081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/>
              <a:t>Fuente: SUNAT</a:t>
            </a:r>
          </a:p>
          <a:p>
            <a:r>
              <a:rPr lang="es-PE" sz="1000" dirty="0"/>
              <a:t>Elaborado por: Frío Aéreo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90" y="1765685"/>
            <a:ext cx="508188" cy="5081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86" y="1745315"/>
            <a:ext cx="548929" cy="5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3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28650" y="4034120"/>
            <a:ext cx="7170644" cy="2026018"/>
          </a:xfrm>
          <a:prstGeom prst="rect">
            <a:avLst/>
          </a:prstGeom>
          <a:solidFill>
            <a:srgbClr val="00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748350"/>
            <a:ext cx="7886700" cy="4503457"/>
          </a:xfrm>
        </p:spPr>
        <p:txBody>
          <a:bodyPr>
            <a:normAutofit/>
          </a:bodyPr>
          <a:lstStyle/>
          <a:p>
            <a:r>
              <a:rPr lang="es-PE" dirty="0">
                <a:solidFill>
                  <a:srgbClr val="00487A"/>
                </a:solidFill>
              </a:rPr>
              <a:t>Refrigeración (cadena de frío).</a:t>
            </a:r>
          </a:p>
          <a:p>
            <a:r>
              <a:rPr lang="es-PE" dirty="0">
                <a:solidFill>
                  <a:srgbClr val="00487A"/>
                </a:solidFill>
              </a:rPr>
              <a:t>Congelación.</a:t>
            </a:r>
          </a:p>
          <a:p>
            <a:r>
              <a:rPr lang="es-PE" dirty="0">
                <a:solidFill>
                  <a:srgbClr val="00487A"/>
                </a:solidFill>
              </a:rPr>
              <a:t>Control de atmósferas (CO</a:t>
            </a:r>
            <a:r>
              <a:rPr lang="es-PE" sz="1800" dirty="0">
                <a:solidFill>
                  <a:srgbClr val="00487A"/>
                </a:solidFill>
              </a:rPr>
              <a:t>2</a:t>
            </a:r>
            <a:r>
              <a:rPr lang="es-PE" dirty="0">
                <a:solidFill>
                  <a:srgbClr val="00487A"/>
                </a:solidFill>
              </a:rPr>
              <a:t>, O</a:t>
            </a:r>
            <a:r>
              <a:rPr lang="es-PE" sz="1800" dirty="0">
                <a:solidFill>
                  <a:srgbClr val="00487A"/>
                </a:solidFill>
              </a:rPr>
              <a:t>2</a:t>
            </a:r>
            <a:r>
              <a:rPr lang="es-PE" dirty="0">
                <a:solidFill>
                  <a:srgbClr val="00487A"/>
                </a:solidFill>
              </a:rPr>
              <a:t>, N</a:t>
            </a:r>
            <a:r>
              <a:rPr lang="es-PE" sz="1800" dirty="0">
                <a:solidFill>
                  <a:srgbClr val="00487A"/>
                </a:solidFill>
              </a:rPr>
              <a:t>2</a:t>
            </a:r>
            <a:r>
              <a:rPr lang="es-PE" dirty="0">
                <a:solidFill>
                  <a:srgbClr val="00487A"/>
                </a:solidFill>
              </a:rPr>
              <a:t>, C</a:t>
            </a:r>
            <a:r>
              <a:rPr lang="es-PE" sz="1800" dirty="0">
                <a:solidFill>
                  <a:srgbClr val="00487A"/>
                </a:solidFill>
              </a:rPr>
              <a:t>2</a:t>
            </a:r>
            <a:r>
              <a:rPr lang="es-PE" dirty="0">
                <a:solidFill>
                  <a:srgbClr val="00487A"/>
                </a:solidFill>
              </a:rPr>
              <a:t>H</a:t>
            </a:r>
            <a:r>
              <a:rPr lang="es-PE" sz="1800" dirty="0">
                <a:solidFill>
                  <a:srgbClr val="00487A"/>
                </a:solidFill>
              </a:rPr>
              <a:t>4</a:t>
            </a:r>
            <a:r>
              <a:rPr lang="es-PE" dirty="0">
                <a:solidFill>
                  <a:srgbClr val="00487A"/>
                </a:solidFill>
              </a:rPr>
              <a:t>, etc.).</a:t>
            </a:r>
          </a:p>
          <a:p>
            <a:endParaRPr lang="es-PE" dirty="0">
              <a:solidFill>
                <a:srgbClr val="00487A"/>
              </a:solidFill>
            </a:endParaRPr>
          </a:p>
          <a:p>
            <a:endParaRPr lang="es-PE" dirty="0">
              <a:solidFill>
                <a:srgbClr val="00487A"/>
              </a:solidFill>
            </a:endParaRPr>
          </a:p>
          <a:p>
            <a:pPr marL="0" indent="0">
              <a:buNone/>
            </a:pPr>
            <a:r>
              <a:rPr lang="es-PE" sz="2400" dirty="0">
                <a:solidFill>
                  <a:schemeClr val="bg1"/>
                </a:solidFill>
              </a:rPr>
              <a:t>OBJETIVOS: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E" sz="2400" dirty="0">
                <a:solidFill>
                  <a:schemeClr val="bg1"/>
                </a:solidFill>
              </a:rPr>
              <a:t>Reducir la respiración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E" sz="2400" dirty="0">
                <a:solidFill>
                  <a:schemeClr val="bg1"/>
                </a:solidFill>
              </a:rPr>
              <a:t>Remover gases que promueven la maduración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E" sz="2400" dirty="0">
                <a:solidFill>
                  <a:schemeClr val="bg1"/>
                </a:solidFill>
              </a:rPr>
              <a:t>Extender la vida en anaquel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9933"/>
          </a:xfrm>
        </p:spPr>
        <p:txBody>
          <a:bodyPr>
            <a:normAutofit fontScale="90000"/>
          </a:bodyPr>
          <a:lstStyle/>
          <a:p>
            <a:r>
              <a:rPr lang="es-PE" dirty="0">
                <a:solidFill>
                  <a:schemeClr val="bg1"/>
                </a:solidFill>
              </a:rPr>
              <a:t>TECNOLOGÍAS </a:t>
            </a:r>
            <a:r>
              <a:rPr lang="es-PE" sz="3000" dirty="0">
                <a:solidFill>
                  <a:schemeClr val="bg1"/>
                </a:solidFill>
              </a:rPr>
              <a:t>DE</a:t>
            </a:r>
            <a:r>
              <a:rPr lang="es-PE" dirty="0">
                <a:solidFill>
                  <a:schemeClr val="bg1"/>
                </a:solidFill>
              </a:rPr>
              <a:t> CONSERVACIÓN</a:t>
            </a:r>
          </a:p>
        </p:txBody>
      </p:sp>
    </p:spTree>
    <p:extLst>
      <p:ext uri="{BB962C8B-B14F-4D97-AF65-F5344CB8AC3E}">
        <p14:creationId xmlns:p14="http://schemas.microsoft.com/office/powerpoint/2010/main" val="3412829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628650" y="4778191"/>
            <a:ext cx="7565092" cy="1057833"/>
          </a:xfrm>
          <a:prstGeom prst="rect">
            <a:avLst/>
          </a:prstGeom>
          <a:solidFill>
            <a:srgbClr val="00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116856" cy="4243481"/>
          </a:xfrm>
        </p:spPr>
        <p:txBody>
          <a:bodyPr>
            <a:normAutofit/>
          </a:bodyPr>
          <a:lstStyle/>
          <a:p>
            <a:r>
              <a:rPr lang="es-PE" dirty="0">
                <a:solidFill>
                  <a:srgbClr val="00487A"/>
                </a:solidFill>
              </a:rPr>
              <a:t>Conserva características nutricionales.</a:t>
            </a:r>
          </a:p>
          <a:p>
            <a:r>
              <a:rPr lang="es-PE" dirty="0">
                <a:solidFill>
                  <a:srgbClr val="00487A"/>
                </a:solidFill>
              </a:rPr>
              <a:t>Mantiene la calidad.</a:t>
            </a:r>
          </a:p>
          <a:p>
            <a:r>
              <a:rPr lang="es-PE" dirty="0">
                <a:solidFill>
                  <a:srgbClr val="00487A"/>
                </a:solidFill>
              </a:rPr>
              <a:t>Maximiza la vida útil (anaquel).</a:t>
            </a:r>
          </a:p>
          <a:p>
            <a:r>
              <a:rPr lang="es-PE" dirty="0">
                <a:solidFill>
                  <a:srgbClr val="00487A"/>
                </a:solidFill>
              </a:rPr>
              <a:t>Reduce el deterioro metabólico.</a:t>
            </a:r>
          </a:p>
          <a:p>
            <a:r>
              <a:rPr lang="es-PE" dirty="0">
                <a:solidFill>
                  <a:srgbClr val="00487A"/>
                </a:solidFill>
              </a:rPr>
              <a:t>Reduce el efecto microbiano.</a:t>
            </a:r>
          </a:p>
          <a:p>
            <a:endParaRPr lang="es-PE" dirty="0">
              <a:solidFill>
                <a:srgbClr val="00487A"/>
              </a:solidFill>
            </a:endParaRPr>
          </a:p>
          <a:p>
            <a:pPr marL="0" indent="0">
              <a:buNone/>
            </a:pPr>
            <a:r>
              <a:rPr lang="es-PE" dirty="0">
                <a:solidFill>
                  <a:schemeClr val="bg1"/>
                </a:solidFill>
              </a:rPr>
              <a:t>La cadena de frío </a:t>
            </a:r>
            <a:r>
              <a:rPr lang="es-PE" b="1" dirty="0">
                <a:solidFill>
                  <a:schemeClr val="bg1"/>
                </a:solidFill>
              </a:rPr>
              <a:t>DEBE</a:t>
            </a:r>
            <a:r>
              <a:rPr lang="es-PE" dirty="0">
                <a:solidFill>
                  <a:schemeClr val="bg1"/>
                </a:solidFill>
              </a:rPr>
              <a:t> mantenerse en cada punto de transferencia del producto.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9933"/>
          </a:xfrm>
        </p:spPr>
        <p:txBody>
          <a:bodyPr/>
          <a:lstStyle/>
          <a:p>
            <a:r>
              <a:rPr lang="es-PE" dirty="0">
                <a:solidFill>
                  <a:schemeClr val="bg1"/>
                </a:solidFill>
              </a:rPr>
              <a:t>CADENA DE FRÍO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87" y="4989788"/>
            <a:ext cx="634637" cy="63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24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645968" y="4078942"/>
            <a:ext cx="8238056" cy="1063880"/>
          </a:xfrm>
          <a:prstGeom prst="rect">
            <a:avLst/>
          </a:prstGeom>
          <a:solidFill>
            <a:srgbClr val="00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9933"/>
          </a:xfrm>
        </p:spPr>
        <p:txBody>
          <a:bodyPr/>
          <a:lstStyle/>
          <a:p>
            <a:r>
              <a:rPr lang="es-PE" dirty="0">
                <a:solidFill>
                  <a:schemeClr val="bg1"/>
                </a:solidFill>
              </a:rPr>
              <a:t>LOGÍSTICA </a:t>
            </a:r>
            <a:r>
              <a:rPr lang="es-PE" sz="3000" dirty="0">
                <a:solidFill>
                  <a:schemeClr val="bg1"/>
                </a:solidFill>
              </a:rPr>
              <a:t>DE </a:t>
            </a:r>
            <a:r>
              <a:rPr lang="es-PE" dirty="0">
                <a:solidFill>
                  <a:schemeClr val="bg1"/>
                </a:solidFill>
              </a:rPr>
              <a:t>PERECIBLES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2072119"/>
          </a:xfrm>
        </p:spPr>
        <p:txBody>
          <a:bodyPr>
            <a:normAutofit/>
          </a:bodyPr>
          <a:lstStyle/>
          <a:p>
            <a:r>
              <a:rPr lang="es-PE" dirty="0">
                <a:solidFill>
                  <a:srgbClr val="00487A"/>
                </a:solidFill>
              </a:rPr>
              <a:t>Planeación de la cadena de abastecimiento.</a:t>
            </a:r>
          </a:p>
          <a:p>
            <a:r>
              <a:rPr lang="es-PE" dirty="0">
                <a:solidFill>
                  <a:srgbClr val="00487A"/>
                </a:solidFill>
              </a:rPr>
              <a:t>Control en el flujo de logístico.</a:t>
            </a:r>
          </a:p>
          <a:p>
            <a:r>
              <a:rPr lang="es-PE" dirty="0">
                <a:solidFill>
                  <a:srgbClr val="00487A"/>
                </a:solidFill>
              </a:rPr>
              <a:t>Traslado de bienes Origen - Destino a bajo costo posible.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28651" y="4018089"/>
            <a:ext cx="7161678" cy="1300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dirty="0">
                <a:solidFill>
                  <a:schemeClr val="bg1"/>
                </a:solidFill>
              </a:rPr>
              <a:t>Requiere procesos de aceptación y despacho </a:t>
            </a:r>
            <a:r>
              <a:rPr lang="es-PE" b="1" dirty="0">
                <a:solidFill>
                  <a:schemeClr val="bg1"/>
                </a:solidFill>
              </a:rPr>
              <a:t>RAPIDOS</a:t>
            </a:r>
            <a:r>
              <a:rPr lang="es-PE" dirty="0">
                <a:solidFill>
                  <a:schemeClr val="bg1"/>
                </a:solidFill>
              </a:rPr>
              <a:t>, </a:t>
            </a:r>
            <a:r>
              <a:rPr lang="es-PE" b="1" dirty="0">
                <a:solidFill>
                  <a:schemeClr val="bg1"/>
                </a:solidFill>
              </a:rPr>
              <a:t>EFICIENTES</a:t>
            </a:r>
            <a:r>
              <a:rPr lang="es-PE" dirty="0">
                <a:solidFill>
                  <a:schemeClr val="bg1"/>
                </a:solidFill>
              </a:rPr>
              <a:t> y </a:t>
            </a:r>
            <a:r>
              <a:rPr lang="es-PE" b="1" dirty="0">
                <a:solidFill>
                  <a:schemeClr val="bg1"/>
                </a:solidFill>
              </a:rPr>
              <a:t>TRAZABLES</a:t>
            </a:r>
            <a:r>
              <a:rPr lang="es-PE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90" y="4276369"/>
            <a:ext cx="866452" cy="8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51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5437</TotalTime>
  <Words>824</Words>
  <Application>Microsoft Office PowerPoint</Application>
  <PresentationFormat>Presentación en pantalla (4:3)</PresentationFormat>
  <Paragraphs>326</Paragraphs>
  <Slides>27</Slides>
  <Notes>1</Notes>
  <HiddenSlides>0</HiddenSlides>
  <MMClips>4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PERECIBLES DE EXPORTACIÓN</vt:lpstr>
      <vt:lpstr>PERECIBLES VEGETALES DE EXPORTACIÓN</vt:lpstr>
      <vt:lpstr>TECNOLOGÍAS DE CONSERVACIÓN</vt:lpstr>
      <vt:lpstr>CADENA DE FRÍO</vt:lpstr>
      <vt:lpstr>LOGÍSTICA DE PERECIBLES</vt:lpstr>
      <vt:lpstr>Presentación de PowerPoint</vt:lpstr>
      <vt:lpstr>MODOS DE TRANSPORTE</vt:lpstr>
      <vt:lpstr>COMPARATIVO ENTRE MODOS</vt:lpstr>
      <vt:lpstr>ADECUACIÓN: CARGA - TRANSPORTE</vt:lpstr>
      <vt:lpstr>CASO: ESPÁRRAGOS FRESCOS</vt:lpstr>
      <vt:lpstr>FLUJO LOGÍSTICO EN LA VÍA AÉREA</vt:lpstr>
      <vt:lpstr>EXPORTACIÓN POR VÍA</vt:lpstr>
      <vt:lpstr>2017: PUNTOS DE SALIDA</vt:lpstr>
      <vt:lpstr>2017: DESTINOS</vt:lpstr>
      <vt:lpstr>2017: DESTINOS POR VÍA</vt:lpstr>
      <vt:lpstr>CASO: ARÁNDANOS FRESCOS</vt:lpstr>
      <vt:lpstr>FLUJO LOGÍSTICO EN LA  VÍA MARÍTIMA</vt:lpstr>
      <vt:lpstr>EXPORTACIÓN POR VÍA</vt:lpstr>
      <vt:lpstr>2017: PUNTOS DE SALIDA</vt:lpstr>
      <vt:lpstr>2017: DESTINOS</vt:lpstr>
      <vt:lpstr>2017: DESTINOS POR VÍA</vt:lpstr>
      <vt:lpstr>REFLEXIONES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Mercado</dc:creator>
  <cp:lastModifiedBy>Eder Novaro</cp:lastModifiedBy>
  <cp:revision>239</cp:revision>
  <dcterms:created xsi:type="dcterms:W3CDTF">2017-06-05T13:42:28Z</dcterms:created>
  <dcterms:modified xsi:type="dcterms:W3CDTF">2018-10-24T16:59:45Z</dcterms:modified>
</cp:coreProperties>
</file>